
<file path=[Content_Types].xml><?xml version="1.0" encoding="utf-8"?>
<Types xmlns="http://schemas.openxmlformats.org/package/2006/content-types">
  <Default Extension="png" ContentType="image/png"/>
  <Default Extension="jfif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624" r:id="rId3"/>
    <p:sldId id="621" r:id="rId4"/>
    <p:sldId id="629" r:id="rId5"/>
    <p:sldId id="640" r:id="rId6"/>
    <p:sldId id="622" r:id="rId7"/>
    <p:sldId id="623" r:id="rId8"/>
    <p:sldId id="636" r:id="rId9"/>
    <p:sldId id="635" r:id="rId10"/>
  </p:sldIdLst>
  <p:sldSz cx="9099550" cy="5118100"/>
  <p:notesSz cx="6797675" cy="987425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4B520C5-4ED4-4769-BA44-C4914176B1BE}">
          <p14:sldIdLst>
            <p14:sldId id="256"/>
            <p14:sldId id="624"/>
            <p14:sldId id="621"/>
            <p14:sldId id="629"/>
            <p14:sldId id="640"/>
            <p14:sldId id="622"/>
            <p14:sldId id="623"/>
            <p14:sldId id="636"/>
            <p14:sldId id="63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589" userDrawn="1">
          <p15:clr>
            <a:srgbClr val="A4A3A4"/>
          </p15:clr>
        </p15:guide>
        <p15:guide id="2" pos="286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инаев Игорь Александрович" initials="МИА" lastIdx="2" clrIdx="0">
    <p:extLst>
      <p:ext uri="{19B8F6BF-5375-455C-9EA6-DF929625EA0E}">
        <p15:presenceInfo xmlns:p15="http://schemas.microsoft.com/office/powerpoint/2012/main" userId="S::minaevia@pochtabank.ru::38f79187-e5dd-4f4d-a8ac-0ef6acd60e8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315D"/>
    <a:srgbClr val="4215BC"/>
    <a:srgbClr val="011D45"/>
    <a:srgbClr val="97BAFF"/>
    <a:srgbClr val="462089"/>
    <a:srgbClr val="121212"/>
    <a:srgbClr val="EBEBEB"/>
    <a:srgbClr val="002060"/>
    <a:srgbClr val="D42040"/>
    <a:srgbClr val="F3C3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822" autoAdjust="0"/>
    <p:restoredTop sz="95405" autoAdjust="0"/>
  </p:normalViewPr>
  <p:slideViewPr>
    <p:cSldViewPr snapToGrid="0">
      <p:cViewPr varScale="1">
        <p:scale>
          <a:sx n="154" d="100"/>
          <a:sy n="154" d="100"/>
        </p:scale>
        <p:origin x="708" y="72"/>
      </p:cViewPr>
      <p:guideLst>
        <p:guide orient="horz" pos="1589"/>
        <p:guide pos="2866"/>
      </p:guideLst>
    </p:cSldViewPr>
  </p:slideViewPr>
  <p:notesTextViewPr>
    <p:cViewPr>
      <p:scale>
        <a:sx n="75" d="100"/>
        <a:sy n="75" d="100"/>
      </p:scale>
      <p:origin x="0" y="0"/>
    </p:cViewPr>
  </p:notesTextViewPr>
  <p:notesViewPr>
    <p:cSldViewPr snapToGrid="0">
      <p:cViewPr varScale="1">
        <p:scale>
          <a:sx n="48" d="100"/>
          <a:sy n="48" d="100"/>
        </p:scale>
        <p:origin x="29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5659" cy="495427"/>
          </a:xfrm>
          <a:prstGeom prst="rect">
            <a:avLst/>
          </a:prstGeom>
        </p:spPr>
        <p:txBody>
          <a:bodyPr vert="horz" lIns="91864" tIns="45932" rIns="91864" bIns="45932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4" y="3"/>
            <a:ext cx="2945659" cy="495427"/>
          </a:xfrm>
          <a:prstGeom prst="rect">
            <a:avLst/>
          </a:prstGeom>
        </p:spPr>
        <p:txBody>
          <a:bodyPr vert="horz" lIns="91864" tIns="45932" rIns="91864" bIns="45932" rtlCol="0"/>
          <a:lstStyle>
            <a:lvl1pPr algn="r">
              <a:defRPr sz="1200"/>
            </a:lvl1pPr>
          </a:lstStyle>
          <a:p>
            <a:fld id="{C5034AEF-11FD-43A1-B43E-0CB993411C9E}" type="datetimeFigureOut">
              <a:rPr lang="ru-RU" smtClean="0"/>
              <a:t>05.08.2021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9378826"/>
            <a:ext cx="2945659" cy="495426"/>
          </a:xfrm>
          <a:prstGeom prst="rect">
            <a:avLst/>
          </a:prstGeom>
        </p:spPr>
        <p:txBody>
          <a:bodyPr vert="horz" lIns="91864" tIns="45932" rIns="91864" bIns="45932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4" y="9378826"/>
            <a:ext cx="2945659" cy="495426"/>
          </a:xfrm>
          <a:prstGeom prst="rect">
            <a:avLst/>
          </a:prstGeom>
        </p:spPr>
        <p:txBody>
          <a:bodyPr vert="horz" lIns="91864" tIns="45932" rIns="91864" bIns="45932" rtlCol="0" anchor="b"/>
          <a:lstStyle>
            <a:lvl1pPr algn="r">
              <a:defRPr sz="1200"/>
            </a:lvl1pPr>
          </a:lstStyle>
          <a:p>
            <a:fld id="{AE4DBD5A-5FF2-48CD-8644-7B0A460E7B6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38694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>
            <a:spLocks noGrp="1" noRot="1" noChangeAspect="1"/>
          </p:cNvSpPr>
          <p:nvPr>
            <p:ph type="sldImg"/>
          </p:nvPr>
        </p:nvSpPr>
        <p:spPr>
          <a:xfrm>
            <a:off x="104775" y="739775"/>
            <a:ext cx="6588125" cy="3705225"/>
          </a:xfrm>
          <a:prstGeom prst="rect">
            <a:avLst/>
          </a:prstGeom>
        </p:spPr>
        <p:txBody>
          <a:bodyPr lIns="91864" tIns="45932" rIns="91864" bIns="45932"/>
          <a:lstStyle/>
          <a:p>
            <a:endParaRPr dirty="0"/>
          </a:p>
        </p:txBody>
      </p:sp>
      <p:sp>
        <p:nvSpPr>
          <p:cNvPr id="85" name="Shape 85"/>
          <p:cNvSpPr>
            <a:spLocks noGrp="1"/>
          </p:cNvSpPr>
          <p:nvPr>
            <p:ph type="body" sz="quarter" idx="1"/>
          </p:nvPr>
        </p:nvSpPr>
        <p:spPr>
          <a:xfrm>
            <a:off x="906358" y="4690270"/>
            <a:ext cx="4984962" cy="4443412"/>
          </a:xfrm>
          <a:prstGeom prst="rect">
            <a:avLst/>
          </a:prstGeom>
        </p:spPr>
        <p:txBody>
          <a:bodyPr lIns="91864" tIns="45932" rIns="91864" bIns="45932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72068444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4775" y="739775"/>
            <a:ext cx="6588125" cy="37052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92631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4775" y="739775"/>
            <a:ext cx="6588125" cy="37052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10488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4775" y="739775"/>
            <a:ext cx="6588125" cy="37052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66311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4775" y="739775"/>
            <a:ext cx="6588125" cy="37052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2696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4775" y="739775"/>
            <a:ext cx="6588125" cy="37052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60830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13">
            <a:extLst>
              <a:ext uri="{FF2B5EF4-FFF2-40B4-BE49-F238E27FC236}">
                <a16:creationId xmlns="" xmlns:a16="http://schemas.microsoft.com/office/drawing/2014/main" id="{9997CC23-70BD-481F-B4BD-3960A655405E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 rot="10800000" flipV="1">
            <a:off x="8620126" y="4819650"/>
            <a:ext cx="329248" cy="298450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50A66325-F41E-43A4-8DF4-61D22FE5BD3D}"/>
              </a:ext>
            </a:extLst>
          </p:cNvPr>
          <p:cNvSpPr/>
          <p:nvPr userDrawn="1"/>
        </p:nvSpPr>
        <p:spPr>
          <a:xfrm>
            <a:off x="0" y="0"/>
            <a:ext cx="9099550" cy="5118100"/>
          </a:xfrm>
          <a:prstGeom prst="rect">
            <a:avLst/>
          </a:prstGeom>
          <a:gradFill flip="none" rotWithShape="1">
            <a:gsLst>
              <a:gs pos="14000">
                <a:srgbClr val="011D45"/>
              </a:gs>
              <a:gs pos="69000">
                <a:srgbClr val="462089"/>
              </a:gs>
              <a:gs pos="38000">
                <a:srgbClr val="011D45"/>
              </a:gs>
              <a:gs pos="83000">
                <a:srgbClr val="4215BC"/>
              </a:gs>
            </a:gsLst>
            <a:lin ang="2700000" scaled="1"/>
            <a:tileRect/>
          </a:gra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8" tIns="45718" rIns="45718" bIns="45718" numCol="1" spcCol="38100" rtlCol="0" anchor="ctr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B45A28E5-5C9F-4C85-824B-0208677284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2370" r="12995"/>
          <a:stretch/>
        </p:blipFill>
        <p:spPr>
          <a:xfrm>
            <a:off x="0" y="2559050"/>
            <a:ext cx="9099550" cy="255899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8FAFB706-6431-4E42-BB84-8778708313D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7947" y="178921"/>
            <a:ext cx="1221427" cy="605721"/>
          </a:xfrm>
          <a:prstGeom prst="rect">
            <a:avLst/>
          </a:prstGeom>
        </p:spPr>
      </p:pic>
      <p:sp>
        <p:nvSpPr>
          <p:cNvPr id="9" name="Shape 50">
            <a:extLst>
              <a:ext uri="{FF2B5EF4-FFF2-40B4-BE49-F238E27FC236}">
                <a16:creationId xmlns="" xmlns:a16="http://schemas.microsoft.com/office/drawing/2014/main" id="{D49AA471-2F7F-4428-A580-804FCD1B6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921" y="1942004"/>
            <a:ext cx="8051563" cy="41251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600" b="1" cap="all" baseline="0">
                <a:latin typeface="Century Gothic" panose="020B0502020202020204" pitchFamily="34" charset="0"/>
              </a:defRPr>
            </a:lvl1pPr>
          </a:lstStyle>
          <a:p>
            <a:r>
              <a:rPr dirty="0"/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27D15D7A-3A72-4E10-A454-E871CBD3CE3F}"/>
              </a:ext>
            </a:extLst>
          </p:cNvPr>
          <p:cNvSpPr/>
          <p:nvPr userDrawn="1"/>
        </p:nvSpPr>
        <p:spPr>
          <a:xfrm>
            <a:off x="0" y="0"/>
            <a:ext cx="9099550" cy="5118100"/>
          </a:xfrm>
          <a:prstGeom prst="rect">
            <a:avLst/>
          </a:prstGeom>
          <a:gradFill>
            <a:gsLst>
              <a:gs pos="14000">
                <a:srgbClr val="011D45"/>
              </a:gs>
              <a:gs pos="80000">
                <a:srgbClr val="462089"/>
              </a:gs>
              <a:gs pos="50000">
                <a:srgbClr val="011D45"/>
              </a:gs>
              <a:gs pos="100000">
                <a:srgbClr val="4215BC"/>
              </a:gs>
            </a:gsLst>
            <a:lin ang="2700000" scaled="1"/>
          </a:gra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45718" tIns="45718" rIns="45718" bIns="45718" numCol="1" spcCol="38100" rtlCol="0" anchor="ctr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Helvetica"/>
            </a:endParaRPr>
          </a:p>
        </p:txBody>
      </p:sp>
      <p:sp>
        <p:nvSpPr>
          <p:cNvPr id="3" name="Shape 13">
            <a:extLst>
              <a:ext uri="{FF2B5EF4-FFF2-40B4-BE49-F238E27FC236}">
                <a16:creationId xmlns="" xmlns:a16="http://schemas.microsoft.com/office/drawing/2014/main" id="{0BD57CAF-DB7A-4E9A-9178-DC03B6B7E537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 rot="10800000" flipV="1">
            <a:off x="8620126" y="4819650"/>
            <a:ext cx="329248" cy="298450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Shape 50">
            <a:extLst>
              <a:ext uri="{FF2B5EF4-FFF2-40B4-BE49-F238E27FC236}">
                <a16:creationId xmlns="" xmlns:a16="http://schemas.microsoft.com/office/drawing/2014/main" id="{483490EA-0936-4A0A-8E23-0826D4373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018" y="157020"/>
            <a:ext cx="7749309" cy="31403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1" cap="all" baseline="0">
                <a:solidFill>
                  <a:schemeClr val="bg1"/>
                </a:solidFill>
              </a:defRPr>
            </a:lvl1pPr>
          </a:lstStyle>
          <a:p>
            <a:r>
              <a:rPr dirty="0"/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72D5D5C3-6BAD-45F8-A5FD-1BF627BF6E7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" name="Shape 50">
            <a:extLst>
              <a:ext uri="{FF2B5EF4-FFF2-40B4-BE49-F238E27FC236}">
                <a16:creationId xmlns="" xmlns:a16="http://schemas.microsoft.com/office/drawing/2014/main" id="{48DEA229-2D89-4B29-AC93-66277F27C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018" y="157020"/>
            <a:ext cx="7749309" cy="31403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1" cap="all" baseline="0">
                <a:solidFill>
                  <a:srgbClr val="D4315D"/>
                </a:solidFill>
              </a:defRPr>
            </a:lvl1pPr>
          </a:lstStyle>
          <a:p>
            <a:r>
              <a:t>Title Text</a:t>
            </a:r>
          </a:p>
        </p:txBody>
      </p:sp>
    </p:spTree>
    <p:extLst>
      <p:ext uri="{BB962C8B-B14F-4D97-AF65-F5344CB8AC3E}">
        <p14:creationId xmlns:p14="http://schemas.microsoft.com/office/powerpoint/2010/main" val="2076415815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23FA084-026F-4BC6-8191-4691623DC3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E5C5C71-6860-484C-A148-F27BCC866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D329896-CC99-40A4-833D-263D3E64A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2590" y="4904373"/>
            <a:ext cx="162712" cy="160785"/>
          </a:xfrm>
        </p:spPr>
        <p:txBody>
          <a:bodyPr/>
          <a:lstStyle/>
          <a:p>
            <a:fld id="{5A346923-26B5-41E0-89D7-D9BBEED0FA3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7127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523993" y="440073"/>
            <a:ext cx="8051563" cy="6045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454978" y="1177164"/>
            <a:ext cx="8189595" cy="33779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9" name="Shape 13">
            <a:extLst>
              <a:ext uri="{FF2B5EF4-FFF2-40B4-BE49-F238E27FC236}">
                <a16:creationId xmlns="" xmlns:a16="http://schemas.microsoft.com/office/drawing/2014/main" id="{38D5D473-59BB-4989-846D-110153F03E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 rot="10800000" flipV="1">
            <a:off x="8620126" y="4819650"/>
            <a:ext cx="329248" cy="298450"/>
          </a:xfrm>
          <a:prstGeom prst="rect">
            <a:avLst/>
          </a:prstGeom>
        </p:spPr>
        <p:txBody>
          <a:bodyPr/>
          <a:lstStyle>
            <a:lvl1pPr>
              <a:defRPr sz="90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</a:lstStyle>
          <a:p>
            <a:fld id="{86CB4B4D-7CA3-9044-876B-883B54F8677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9" r:id="rId3"/>
    <p:sldLayoutId id="2147483660" r:id="rId4"/>
  </p:sldLayoutIdLst>
  <p:transition spd="med"/>
  <p:hf hdr="0" ftr="0" dt="0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rgbClr val="FFFFFF"/>
          </a:solidFill>
          <a:uFillTx/>
          <a:latin typeface="DIN Pro Bold"/>
          <a:ea typeface="DIN Pro Bold"/>
          <a:cs typeface="DIN Pro Bold"/>
          <a:sym typeface="DIN Pro Bold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rgbClr val="FFFFFF"/>
          </a:solidFill>
          <a:uFillTx/>
          <a:latin typeface="DIN Pro Bold"/>
          <a:ea typeface="DIN Pro Bold"/>
          <a:cs typeface="DIN Pro Bold"/>
          <a:sym typeface="DIN Pro Bold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rgbClr val="FFFFFF"/>
          </a:solidFill>
          <a:uFillTx/>
          <a:latin typeface="DIN Pro Bold"/>
          <a:ea typeface="DIN Pro Bold"/>
          <a:cs typeface="DIN Pro Bold"/>
          <a:sym typeface="DIN Pro Bold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rgbClr val="FFFFFF"/>
          </a:solidFill>
          <a:uFillTx/>
          <a:latin typeface="DIN Pro Bold"/>
          <a:ea typeface="DIN Pro Bold"/>
          <a:cs typeface="DIN Pro Bold"/>
          <a:sym typeface="DIN Pro Bold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rgbClr val="FFFFFF"/>
          </a:solidFill>
          <a:uFillTx/>
          <a:latin typeface="DIN Pro Bold"/>
          <a:ea typeface="DIN Pro Bold"/>
          <a:cs typeface="DIN Pro Bold"/>
          <a:sym typeface="DIN Pro Bold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rgbClr val="FFFFFF"/>
          </a:solidFill>
          <a:uFillTx/>
          <a:latin typeface="DIN Pro Bold"/>
          <a:ea typeface="DIN Pro Bold"/>
          <a:cs typeface="DIN Pro Bold"/>
          <a:sym typeface="DIN Pro Bold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rgbClr val="FFFFFF"/>
          </a:solidFill>
          <a:uFillTx/>
          <a:latin typeface="DIN Pro Bold"/>
          <a:ea typeface="DIN Pro Bold"/>
          <a:cs typeface="DIN Pro Bold"/>
          <a:sym typeface="DIN Pro Bold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rgbClr val="FFFFFF"/>
          </a:solidFill>
          <a:uFillTx/>
          <a:latin typeface="DIN Pro Bold"/>
          <a:ea typeface="DIN Pro Bold"/>
          <a:cs typeface="DIN Pro Bold"/>
          <a:sym typeface="DIN Pro Bold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ln>
            <a:noFill/>
          </a:ln>
          <a:solidFill>
            <a:srgbClr val="FFFFFF"/>
          </a:solidFill>
          <a:uFillTx/>
          <a:latin typeface="DIN Pro Bold"/>
          <a:ea typeface="DIN Pro Bold"/>
          <a:cs typeface="DIN Pro Bold"/>
          <a:sym typeface="DIN Pro Bold"/>
        </a:defRPr>
      </a:lvl9pPr>
    </p:titleStyle>
    <p:body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fif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4000">
              <a:srgbClr val="011D45"/>
            </a:gs>
            <a:gs pos="82000">
              <a:srgbClr val="462089"/>
            </a:gs>
            <a:gs pos="38000">
              <a:srgbClr val="011D45"/>
            </a:gs>
            <a:gs pos="93000">
              <a:srgbClr val="4215BC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/>
          <p:nvPr/>
        </p:nvSpPr>
        <p:spPr>
          <a:xfrm>
            <a:off x="212077" y="1570436"/>
            <a:ext cx="7477557" cy="1107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>
            <a:lvl1pPr indent="12700">
              <a:defRPr sz="1900" spc="-94">
                <a:solidFill>
                  <a:srgbClr val="231F20"/>
                </a:solidFill>
                <a:latin typeface="DIN Pro Bold"/>
                <a:ea typeface="DIN Pro Bold"/>
                <a:cs typeface="DIN Pro Bold"/>
                <a:sym typeface="DIN Pro Bold"/>
              </a:defRPr>
            </a:lvl1pPr>
          </a:lstStyle>
          <a:p>
            <a:pPr marL="1165225" indent="-1152525"/>
            <a:r>
              <a:rPr lang="ru-RU" sz="36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«Пушкинская карта»:</a:t>
            </a:r>
          </a:p>
          <a:p>
            <a:pPr marL="1165225" indent="-1152525"/>
            <a:r>
              <a:rPr lang="ru-RU" sz="3600" b="1" dirty="0">
                <a:solidFill>
                  <a:schemeClr val="bg1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   продукт и процесс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B2F71ADB-FB87-424D-86CB-60DF192A0A6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251E590D-4942-4D68-A1EB-ECCF50D9F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pc="-58" dirty="0">
                <a:solidFill>
                  <a:schemeClr val="bg1"/>
                </a:solidFill>
                <a:latin typeface="Arial" panose="020B0604020202020204" pitchFamily="34" charset="0"/>
                <a:ea typeface="DIN Pro Black"/>
                <a:cs typeface="Arial" panose="020B0604020202020204" pitchFamily="34" charset="0"/>
              </a:rPr>
              <a:t>Государственная</a:t>
            </a:r>
            <a:br>
              <a:rPr lang="ru-RU" spc="-58" dirty="0">
                <a:solidFill>
                  <a:schemeClr val="bg1"/>
                </a:solidFill>
                <a:latin typeface="Arial" panose="020B0604020202020204" pitchFamily="34" charset="0"/>
                <a:ea typeface="DIN Pro Black"/>
                <a:cs typeface="Arial" panose="020B0604020202020204" pitchFamily="34" charset="0"/>
              </a:rPr>
            </a:br>
            <a:r>
              <a:rPr lang="ru-RU" spc="-58" dirty="0">
                <a:solidFill>
                  <a:schemeClr val="bg1"/>
                </a:solidFill>
                <a:latin typeface="Arial" panose="020B0604020202020204" pitchFamily="34" charset="0"/>
                <a:ea typeface="DIN Pro Black"/>
                <a:cs typeface="Arial" panose="020B0604020202020204" pitchFamily="34" charset="0"/>
              </a:rPr>
              <a:t>программа</a:t>
            </a:r>
            <a:br>
              <a:rPr lang="ru-RU" spc="-58" dirty="0">
                <a:solidFill>
                  <a:schemeClr val="bg1"/>
                </a:solidFill>
                <a:latin typeface="Arial" panose="020B0604020202020204" pitchFamily="34" charset="0"/>
                <a:ea typeface="DIN Pro Black"/>
                <a:cs typeface="Arial" panose="020B0604020202020204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2608927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369EBAA-9988-4AD6-9ADF-295E9070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cs typeface="Arial" panose="020B0604020202020204" pitchFamily="34" charset="0"/>
              </a:rPr>
              <a:t>Государственная программа </a:t>
            </a:r>
            <a:endParaRPr lang="ru-RU" dirty="0"/>
          </a:p>
        </p:txBody>
      </p:sp>
      <p:sp>
        <p:nvSpPr>
          <p:cNvPr id="7" name="Shape 96"/>
          <p:cNvSpPr txBox="1">
            <a:spLocks/>
          </p:cNvSpPr>
          <p:nvPr/>
        </p:nvSpPr>
        <p:spPr>
          <a:xfrm>
            <a:off x="168262" y="97030"/>
            <a:ext cx="8090894" cy="2782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Autofit/>
          </a:bodyPr>
          <a:lstStyle>
            <a:lvl1pPr marL="0" marR="5080" indent="1270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i="0" u="none" strike="noStrike" cap="all" spc="-58" baseline="0">
                <a:ln>
                  <a:noFill/>
                </a:ln>
                <a:solidFill>
                  <a:srgbClr val="D42040"/>
                </a:solidFill>
                <a:uFillTx/>
                <a:latin typeface="DIN Pro Black"/>
                <a:ea typeface="DIN Pro Black"/>
                <a:cs typeface="DIN Pro Black"/>
                <a:sym typeface="DIN Pro Black"/>
              </a:defRPr>
            </a:lvl1pPr>
            <a:lvl2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2pPr>
            <a:lvl3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3pPr>
            <a:lvl4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4pPr>
            <a:lvl5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5pPr>
            <a:lvl6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6pPr>
            <a:lvl7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7pPr>
            <a:lvl8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8pPr>
            <a:lvl9pPr marL="0" marR="0" indent="0" algn="l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cap="none" spc="0" baseline="0">
                <a:ln>
                  <a:noFill/>
                </a:ln>
                <a:solidFill>
                  <a:srgbClr val="FFFFFF"/>
                </a:solidFill>
                <a:uFillTx/>
                <a:latin typeface="DIN Pro Bold"/>
                <a:ea typeface="DIN Pro Bold"/>
                <a:cs typeface="DIN Pro Bold"/>
                <a:sym typeface="DIN Pro Bold"/>
              </a:defRPr>
            </a:lvl9pPr>
          </a:lstStyle>
          <a:p>
            <a:pPr algn="just">
              <a:spcBef>
                <a:spcPts val="600"/>
              </a:spcBef>
              <a:tabLst>
                <a:tab pos="405765" algn="l"/>
              </a:tabLst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81900135-7631-4C23-AF40-61C1EC65FC1D}"/>
              </a:ext>
            </a:extLst>
          </p:cNvPr>
          <p:cNvSpPr txBox="1"/>
          <p:nvPr/>
        </p:nvSpPr>
        <p:spPr>
          <a:xfrm>
            <a:off x="130534" y="575305"/>
            <a:ext cx="2270812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r>
              <a:rPr lang="ru-RU" b="1" cap="small" dirty="0">
                <a:solidFill>
                  <a:srgbClr val="002060"/>
                </a:solidFill>
                <a:latin typeface="Century Gothic" panose="020B0502020202020204" pitchFamily="34" charset="0"/>
              </a:rPr>
              <a:t>ЦЕЛИ ПРОГРАММЫ</a:t>
            </a:r>
          </a:p>
        </p:txBody>
      </p:sp>
      <p:grpSp>
        <p:nvGrpSpPr>
          <p:cNvPr id="6" name="Группа 5"/>
          <p:cNvGrpSpPr/>
          <p:nvPr/>
        </p:nvGrpSpPr>
        <p:grpSpPr>
          <a:xfrm>
            <a:off x="0" y="956528"/>
            <a:ext cx="9108000" cy="1669005"/>
            <a:chOff x="0" y="1083528"/>
            <a:chExt cx="9108000" cy="1669005"/>
          </a:xfrm>
        </p:grpSpPr>
        <p:sp>
          <p:nvSpPr>
            <p:cNvPr id="31" name="Прямоугольник 30">
              <a:extLst>
                <a:ext uri="{FF2B5EF4-FFF2-40B4-BE49-F238E27FC236}">
                  <a16:creationId xmlns="" xmlns:a16="http://schemas.microsoft.com/office/drawing/2014/main" id="{9E573D33-8683-4B87-8ABC-9E07CD7EAA2E}"/>
                </a:ext>
              </a:extLst>
            </p:cNvPr>
            <p:cNvSpPr/>
            <p:nvPr/>
          </p:nvSpPr>
          <p:spPr>
            <a:xfrm>
              <a:off x="0" y="1158740"/>
              <a:ext cx="9108000" cy="1548000"/>
            </a:xfrm>
            <a:prstGeom prst="rect">
              <a:avLst/>
            </a:prstGeom>
            <a:gradFill>
              <a:gsLst>
                <a:gs pos="14000">
                  <a:srgbClr val="011D45"/>
                </a:gs>
                <a:gs pos="88000">
                  <a:srgbClr val="462089"/>
                </a:gs>
                <a:gs pos="38000">
                  <a:srgbClr val="011D45"/>
                </a:gs>
                <a:gs pos="93000">
                  <a:srgbClr val="4215BC"/>
                </a:gs>
              </a:gsLst>
              <a:lin ang="2700000" scaled="1"/>
            </a:gra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ru-RU"/>
            </a:p>
          </p:txBody>
        </p:sp>
        <p:pic>
          <p:nvPicPr>
            <p:cNvPr id="25" name="Picture 10" descr="Иконка «Мальчик-подросток» — скачай бесплатно PNG и векторе">
              <a:extLst>
                <a:ext uri="{FF2B5EF4-FFF2-40B4-BE49-F238E27FC236}">
                  <a16:creationId xmlns="" xmlns:a16="http://schemas.microsoft.com/office/drawing/2014/main" id="{399EE626-2241-4F75-A1E2-8B12684E66F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002060">
                  <a:tint val="45000"/>
                  <a:satMod val="400000"/>
                </a:srgbClr>
              </a:duotone>
              <a:alphaModFix amt="35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47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1731" y="1158741"/>
              <a:ext cx="1593792" cy="15937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14" descr="Иконка «Театральные маски» — скачай бесплатно PNG и векторе">
              <a:extLst>
                <a:ext uri="{FF2B5EF4-FFF2-40B4-BE49-F238E27FC236}">
                  <a16:creationId xmlns="" xmlns:a16="http://schemas.microsoft.com/office/drawing/2014/main" id="{FA733BDA-A3D7-43AC-9666-04820693A3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alphaModFix amt="3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9367" y="1353870"/>
              <a:ext cx="1238692" cy="12386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4" descr="Кремль | Бесплатно значок">
              <a:extLst>
                <a:ext uri="{FF2B5EF4-FFF2-40B4-BE49-F238E27FC236}">
                  <a16:creationId xmlns="" xmlns:a16="http://schemas.microsoft.com/office/drawing/2014/main" id="{343669D4-3280-4831-BA55-9AC08701FE3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39778" y="1308124"/>
              <a:ext cx="1364736" cy="12844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07C03DD5-FAFA-412E-BBD5-8A08A0FE9DFC}"/>
                </a:ext>
              </a:extLst>
            </p:cNvPr>
            <p:cNvSpPr txBox="1"/>
            <p:nvPr/>
          </p:nvSpPr>
          <p:spPr>
            <a:xfrm>
              <a:off x="120451" y="1341820"/>
              <a:ext cx="2833578" cy="120032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r>
                <a:rPr lang="ru-RU" sz="1200" b="1" cap="small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ВОВЛЕКАЕМАЯ МОЛОДЕЖЬ</a:t>
              </a:r>
            </a:p>
            <a:p>
              <a:endParaRPr lang="ru-RU" sz="1200" b="1" cap="small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r>
                <a:rPr lang="ru-RU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Помогаем молодежи  посещать культурные мероприятия, воспитывающие патриотическое отношение к стране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="" xmlns:a16="http://schemas.microsoft.com/office/drawing/2014/main" id="{8176548D-0483-4524-B70B-1C23D8B43D37}"/>
                </a:ext>
              </a:extLst>
            </p:cNvPr>
            <p:cNvSpPr txBox="1"/>
            <p:nvPr/>
          </p:nvSpPr>
          <p:spPr>
            <a:xfrm>
              <a:off x="3185189" y="1341820"/>
              <a:ext cx="2564063" cy="120032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r>
                <a:rPr lang="ru-RU" sz="1200" b="1" cap="small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ОРГАНИЗАЦИИ КУЛЬТУРЫ</a:t>
              </a:r>
            </a:p>
            <a:p>
              <a:endParaRPr lang="ru-RU" sz="1200" b="1" cap="small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r>
                <a:rPr lang="ru-RU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Подключаем к воспитанию молодежи государственные, муниципальные и частные организации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="" xmlns:a16="http://schemas.microsoft.com/office/drawing/2014/main" id="{547A52FB-650A-48B2-9261-74E5EA8DD623}"/>
                </a:ext>
              </a:extLst>
            </p:cNvPr>
            <p:cNvSpPr txBox="1"/>
            <p:nvPr/>
          </p:nvSpPr>
          <p:spPr>
            <a:xfrm>
              <a:off x="6162684" y="1341820"/>
              <a:ext cx="2370383" cy="101566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r>
                <a:rPr lang="ru-RU" sz="1200" b="1" cap="small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ИСПОЛНИТЕЛЬНЫЙ ОРГАН</a:t>
              </a:r>
            </a:p>
            <a:p>
              <a:endParaRPr lang="ru-RU" sz="1200" b="1" cap="small" dirty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r>
                <a:rPr lang="ru-RU" sz="1200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Получает полный доступ к данным для прозрачной оценки работы программы </a:t>
              </a:r>
            </a:p>
          </p:txBody>
        </p:sp>
        <p:cxnSp>
          <p:nvCxnSpPr>
            <p:cNvPr id="15" name="Прямая соединительная линия 14">
              <a:extLst>
                <a:ext uri="{FF2B5EF4-FFF2-40B4-BE49-F238E27FC236}">
                  <a16:creationId xmlns="" xmlns:a16="http://schemas.microsoft.com/office/drawing/2014/main" id="{C0F68667-36B7-4825-B63B-B537029453D5}"/>
                </a:ext>
              </a:extLst>
            </p:cNvPr>
            <p:cNvCxnSpPr>
              <a:cxnSpLocks/>
            </p:cNvCxnSpPr>
            <p:nvPr/>
          </p:nvCxnSpPr>
          <p:spPr>
            <a:xfrm>
              <a:off x="2949576" y="1092154"/>
              <a:ext cx="0" cy="1631838"/>
            </a:xfrm>
            <a:prstGeom prst="line">
              <a:avLst/>
            </a:prstGeom>
            <a:noFill/>
            <a:ln w="38100" cap="flat">
              <a:solidFill>
                <a:schemeClr val="bg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cxnSp>
          <p:nvCxnSpPr>
            <p:cNvPr id="40" name="Прямая соединительная линия 39">
              <a:extLst>
                <a:ext uri="{FF2B5EF4-FFF2-40B4-BE49-F238E27FC236}">
                  <a16:creationId xmlns="" xmlns:a16="http://schemas.microsoft.com/office/drawing/2014/main" id="{09F08257-8928-4831-8244-BAC79B029129}"/>
                </a:ext>
              </a:extLst>
            </p:cNvPr>
            <p:cNvCxnSpPr>
              <a:cxnSpLocks/>
            </p:cNvCxnSpPr>
            <p:nvPr/>
          </p:nvCxnSpPr>
          <p:spPr>
            <a:xfrm>
              <a:off x="5929499" y="1083528"/>
              <a:ext cx="0" cy="1669005"/>
            </a:xfrm>
            <a:prstGeom prst="line">
              <a:avLst/>
            </a:prstGeom>
            <a:noFill/>
            <a:ln w="38100" cap="flat">
              <a:solidFill>
                <a:schemeClr val="bg1"/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621C1B45-7D01-47CD-9847-855DD7A31A7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685008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F3709A15-B190-4957-973F-572B40CD7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pc="-58" dirty="0">
                <a:ea typeface="DIN Pro Black"/>
                <a:cs typeface="Arial" panose="020B0604020202020204" pitchFamily="34" charset="0"/>
              </a:rPr>
              <a:t>Пушкинская карта</a:t>
            </a:r>
            <a:br>
              <a:rPr lang="ru-RU" spc="-58" dirty="0">
                <a:ea typeface="DIN Pro Black"/>
                <a:cs typeface="Arial" panose="020B0604020202020204" pitchFamily="34" charset="0"/>
              </a:rPr>
            </a:br>
            <a:endParaRPr lang="ru-RU" dirty="0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462845" y="632872"/>
            <a:ext cx="4125141" cy="1848607"/>
          </a:xfrm>
          <a:prstGeom prst="roundRect">
            <a:avLst>
              <a:gd name="adj" fmla="val 12939"/>
            </a:avLst>
          </a:prstGeom>
          <a:solidFill>
            <a:srgbClr val="462089"/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182563" indent="-90488"/>
            <a:r>
              <a:rPr lang="ru-RU" sz="1100" b="1" cap="all" dirty="0">
                <a:solidFill>
                  <a:schemeClr val="bg1"/>
                </a:solidFill>
                <a:latin typeface="Century Gothic" panose="020B0502020202020204" pitchFamily="34" charset="0"/>
              </a:rPr>
              <a:t>Кто может оформить карту:</a:t>
            </a:r>
          </a:p>
          <a:p>
            <a:pPr marL="182563" indent="-90488">
              <a:buFont typeface="Arial" panose="020B0604020202020204" pitchFamily="34" charset="0"/>
              <a:buChar char="•"/>
            </a:pPr>
            <a:r>
              <a:rPr lang="ru-RU" sz="1050" dirty="0">
                <a:solidFill>
                  <a:schemeClr val="bg1"/>
                </a:solidFill>
                <a:latin typeface="Century Gothic" panose="020B0502020202020204" pitchFamily="34" charset="0"/>
              </a:rPr>
              <a:t>Гражданин РФ; </a:t>
            </a:r>
          </a:p>
          <a:p>
            <a:pPr marL="182563" indent="-90488">
              <a:buFont typeface="Arial" panose="020B0604020202020204" pitchFamily="34" charset="0"/>
              <a:buChar char="•"/>
            </a:pPr>
            <a:r>
              <a:rPr lang="ru-RU" sz="1050" dirty="0">
                <a:solidFill>
                  <a:schemeClr val="bg1"/>
                </a:solidFill>
                <a:latin typeface="Century Gothic" panose="020B0502020202020204" pitchFamily="34" charset="0"/>
              </a:rPr>
              <a:t>Возраст – от 14 до 22 лет включительно</a:t>
            </a:r>
          </a:p>
          <a:p>
            <a:pPr marL="182563" indent="-90488">
              <a:buFont typeface="Arial" panose="020B0604020202020204" pitchFamily="34" charset="0"/>
              <a:buChar char="•"/>
            </a:pPr>
            <a:r>
              <a:rPr lang="ru-RU" sz="1050" dirty="0">
                <a:solidFill>
                  <a:schemeClr val="bg1"/>
                </a:solidFill>
                <a:latin typeface="Century Gothic" panose="020B0502020202020204" pitchFamily="34" charset="0"/>
              </a:rPr>
              <a:t>Наличие подтвержденной учетной записи на</a:t>
            </a:r>
            <a:br>
              <a:rPr lang="ru-RU" sz="105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ru-RU" sz="1050" dirty="0">
                <a:solidFill>
                  <a:schemeClr val="bg1"/>
                </a:solidFill>
                <a:latin typeface="Century Gothic" panose="020B0502020202020204" pitchFamily="34" charset="0"/>
              </a:rPr>
              <a:t>портале «Госуслуг», либо </a:t>
            </a:r>
            <a:br>
              <a:rPr lang="ru-RU" sz="105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ru-RU" sz="1050" dirty="0">
                <a:solidFill>
                  <a:schemeClr val="bg1"/>
                </a:solidFill>
                <a:latin typeface="Century Gothic" panose="020B0502020202020204" pitchFamily="34" charset="0"/>
              </a:rPr>
              <a:t>упрощенная идентификация на стороне Банка</a:t>
            </a:r>
          </a:p>
          <a:p>
            <a:pPr marL="182563" indent="-90488">
              <a:buFont typeface="Arial" panose="020B0604020202020204" pitchFamily="34" charset="0"/>
              <a:buChar char="•"/>
            </a:pPr>
            <a:endParaRPr lang="ru-RU" sz="105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182563"/>
            <a:r>
              <a:rPr lang="ru-RU" sz="1050" dirty="0">
                <a:solidFill>
                  <a:schemeClr val="bg1"/>
                </a:solidFill>
                <a:latin typeface="Century Gothic" panose="020B0502020202020204" pitchFamily="34" charset="0"/>
              </a:rPr>
              <a:t>При достижении возраста 23 года </a:t>
            </a:r>
            <a:r>
              <a:rPr lang="ru-RU" sz="105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авторизационный</a:t>
            </a:r>
            <a:r>
              <a:rPr lang="ru-RU" sz="1050" dirty="0">
                <a:solidFill>
                  <a:schemeClr val="bg1"/>
                </a:solidFill>
                <a:latin typeface="Century Gothic" panose="020B0502020202020204" pitchFamily="34" charset="0"/>
              </a:rPr>
              <a:t> лимит по карте автоматически обнуляется</a:t>
            </a:r>
            <a:br>
              <a:rPr lang="ru-RU" sz="105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ru-RU" sz="1050" dirty="0">
                <a:solidFill>
                  <a:schemeClr val="bg1"/>
                </a:solidFill>
                <a:latin typeface="Century Gothic" panose="020B0502020202020204" pitchFamily="34" charset="0"/>
              </a:rPr>
              <a:t>с закрытием карты через 45 дней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470872" y="3690686"/>
            <a:ext cx="4164687" cy="1342934"/>
          </a:xfrm>
          <a:prstGeom prst="roundRect">
            <a:avLst>
              <a:gd name="adj" fmla="val 12939"/>
            </a:avLst>
          </a:prstGeom>
          <a:solidFill>
            <a:schemeClr val="tx1">
              <a:lumMod val="85000"/>
              <a:lumOff val="15000"/>
            </a:schemeClr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ВИРТУАЛЬНАЯ КАРТА </a:t>
            </a:r>
            <a:r>
              <a:rPr lang="ru-RU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(основной форм-фактор) –</a:t>
            </a:r>
            <a:br>
              <a:rPr lang="ru-RU" sz="11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ru-RU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с возможностью </a:t>
            </a:r>
            <a:r>
              <a:rPr lang="ru-RU" sz="11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токенизации</a:t>
            </a:r>
            <a:r>
              <a:rPr lang="ru-RU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 в </a:t>
            </a:r>
            <a:r>
              <a:rPr lang="en-US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Mir Pay / Samsung Pay </a:t>
            </a:r>
            <a:r>
              <a:rPr lang="ru-RU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/>
            </a:r>
            <a:br>
              <a:rPr lang="ru-RU" sz="11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900" dirty="0">
                <a:solidFill>
                  <a:schemeClr val="bg1"/>
                </a:solidFill>
                <a:latin typeface="Century Gothic" panose="020B0502020202020204" pitchFamily="34" charset="0"/>
              </a:rPr>
              <a:t>(</a:t>
            </a:r>
            <a:r>
              <a:rPr lang="ru-RU" sz="900" dirty="0">
                <a:solidFill>
                  <a:schemeClr val="bg1"/>
                </a:solidFill>
                <a:latin typeface="Century Gothic" panose="020B0502020202020204" pitchFamily="34" charset="0"/>
              </a:rPr>
              <a:t>а также </a:t>
            </a:r>
            <a:r>
              <a:rPr lang="en-US" sz="900" dirty="0">
                <a:solidFill>
                  <a:schemeClr val="bg1"/>
                </a:solidFill>
                <a:latin typeface="Century Gothic" panose="020B0502020202020204" pitchFamily="34" charset="0"/>
              </a:rPr>
              <a:t>Apple Pay </a:t>
            </a:r>
            <a:r>
              <a:rPr lang="ru-RU" sz="900" dirty="0">
                <a:solidFill>
                  <a:schemeClr val="bg1"/>
                </a:solidFill>
                <a:latin typeface="Century Gothic" panose="020B0502020202020204" pitchFamily="34" charset="0"/>
              </a:rPr>
              <a:t>и </a:t>
            </a:r>
            <a:r>
              <a:rPr lang="en-US" sz="900" dirty="0">
                <a:solidFill>
                  <a:schemeClr val="bg1"/>
                </a:solidFill>
                <a:latin typeface="Century Gothic" panose="020B0502020202020204" pitchFamily="34" charset="0"/>
              </a:rPr>
              <a:t>Google Pay </a:t>
            </a:r>
            <a:r>
              <a:rPr lang="ru-RU" sz="900" dirty="0">
                <a:solidFill>
                  <a:schemeClr val="bg1"/>
                </a:solidFill>
                <a:latin typeface="Century Gothic" panose="020B0502020202020204" pitchFamily="34" charset="0"/>
              </a:rPr>
              <a:t>после технической готовности)</a:t>
            </a:r>
          </a:p>
          <a:p>
            <a:endParaRPr lang="ru-RU" sz="11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r>
              <a:rPr lang="ru-RU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Для граждан, не имеющих возможности использовать виртуальную карту, будет предусмотрена возможность выпуска карты на физическом носителе</a:t>
            </a:r>
          </a:p>
        </p:txBody>
      </p:sp>
      <p:grpSp>
        <p:nvGrpSpPr>
          <p:cNvPr id="4" name="Группа 3">
            <a:extLst>
              <a:ext uri="{FF2B5EF4-FFF2-40B4-BE49-F238E27FC236}">
                <a16:creationId xmlns="" xmlns:a16="http://schemas.microsoft.com/office/drawing/2014/main" id="{98DC425F-5A4C-47E4-B39C-B117EBB1A00E}"/>
              </a:ext>
            </a:extLst>
          </p:cNvPr>
          <p:cNvGrpSpPr/>
          <p:nvPr/>
        </p:nvGrpSpPr>
        <p:grpSpPr>
          <a:xfrm>
            <a:off x="6354873" y="545637"/>
            <a:ext cx="2099582" cy="4306529"/>
            <a:chOff x="6354873" y="545637"/>
            <a:chExt cx="2099582" cy="4306529"/>
          </a:xfrm>
        </p:grpSpPr>
        <p:grpSp>
          <p:nvGrpSpPr>
            <p:cNvPr id="10" name="Группа 9"/>
            <p:cNvGrpSpPr/>
            <p:nvPr/>
          </p:nvGrpSpPr>
          <p:grpSpPr>
            <a:xfrm>
              <a:off x="6354873" y="545637"/>
              <a:ext cx="2099582" cy="4306529"/>
              <a:chOff x="1071258" y="125285"/>
              <a:chExt cx="3231379" cy="6627999"/>
            </a:xfrm>
          </p:grpSpPr>
          <p:sp>
            <p:nvSpPr>
              <p:cNvPr id="11" name="Прямоугольник 10">
                <a:extLst>
                  <a:ext uri="{FF2B5EF4-FFF2-40B4-BE49-F238E27FC236}">
                    <a16:creationId xmlns="" xmlns:a16="http://schemas.microsoft.com/office/drawing/2014/main" id="{187C6CFC-8551-4D33-881B-E91E117D435B}"/>
                  </a:ext>
                </a:extLst>
              </p:cNvPr>
              <p:cNvSpPr/>
              <p:nvPr/>
            </p:nvSpPr>
            <p:spPr>
              <a:xfrm>
                <a:off x="1301516" y="4756880"/>
                <a:ext cx="799685" cy="105804"/>
              </a:xfrm>
              <a:prstGeom prst="rect">
                <a:avLst/>
              </a:prstGeom>
              <a:solidFill>
                <a:srgbClr val="FFFFFF"/>
              </a:solidFill>
              <a:ln w="25400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8" tIns="45718" rIns="45718" bIns="45718" numCol="1" spcCol="38100" rtlCol="0" anchor="ctr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endParaRPr>
              </a:p>
            </p:txBody>
          </p:sp>
          <p:sp>
            <p:nvSpPr>
              <p:cNvPr id="12" name="Прямоугольник 11"/>
              <p:cNvSpPr/>
              <p:nvPr/>
            </p:nvSpPr>
            <p:spPr>
              <a:xfrm>
                <a:off x="1365578" y="4809782"/>
                <a:ext cx="989305" cy="200711"/>
              </a:xfrm>
              <a:prstGeom prst="rect">
                <a:avLst/>
              </a:prstGeom>
              <a:solidFill>
                <a:srgbClr val="FFFFFF"/>
              </a:solidFill>
              <a:ln w="25400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8" tIns="45718" rIns="45718" bIns="45718" numCol="1" spcCol="38100" rtlCol="0" anchor="ctr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="" xmlns:a16="http://schemas.microsoft.com/office/drawing/2014/main" id="{FB3CD244-B1A3-4D1A-B994-E4EF77743EED}"/>
                  </a:ext>
                </a:extLst>
              </p:cNvPr>
              <p:cNvSpPr txBox="1"/>
              <p:nvPr/>
            </p:nvSpPr>
            <p:spPr>
              <a:xfrm>
                <a:off x="1179383" y="4689506"/>
                <a:ext cx="1059017" cy="32316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wrap="square">
                <a:spAutoFit/>
              </a:bodyPr>
              <a:lstStyle/>
              <a:p>
                <a:pPr marL="166158">
                  <a:lnSpc>
                    <a:spcPct val="150000"/>
                  </a:lnSpc>
                </a:pPr>
                <a:r>
                  <a:rPr lang="en-US" sz="1000" dirty="0">
                    <a:solidFill>
                      <a:srgbClr val="002060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10 000</a:t>
                </a:r>
                <a:r>
                  <a:rPr lang="ru-RU" sz="1000" dirty="0">
                    <a:solidFill>
                      <a:srgbClr val="002060"/>
                    </a:solidFill>
                    <a:latin typeface="Century Gothic" panose="020B0502020202020204" pitchFamily="34" charset="0"/>
                    <a:cs typeface="Arial" panose="020B0604020202020204" pitchFamily="34" charset="0"/>
                  </a:rPr>
                  <a:t> ₽</a:t>
                </a:r>
              </a:p>
            </p:txBody>
          </p:sp>
          <p:sp>
            <p:nvSpPr>
              <p:cNvPr id="14" name="Прямоугольник 13"/>
              <p:cNvSpPr/>
              <p:nvPr/>
            </p:nvSpPr>
            <p:spPr>
              <a:xfrm>
                <a:off x="2354883" y="3505200"/>
                <a:ext cx="693117" cy="381000"/>
              </a:xfrm>
              <a:prstGeom prst="rect">
                <a:avLst/>
              </a:prstGeom>
              <a:solidFill>
                <a:srgbClr val="0056CD"/>
              </a:solidFill>
              <a:ln w="25400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8" tIns="45718" rIns="45718" bIns="45718" numCol="1" spcCol="38100" rtlCol="0" anchor="ctr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2275985" y="3502325"/>
                <a:ext cx="831314" cy="36932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45718" tIns="45718" rIns="45718" bIns="45718" numCol="1" spcCol="38100" rtlCol="0" anchor="t">
                <a:spAutoFit/>
              </a:bodyPr>
              <a:lstStyle/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900" b="0" i="0" u="none" strike="noStrike" cap="none" spc="0" normalizeH="0" baseline="0" dirty="0">
                    <a:ln>
                      <a:noFill/>
                    </a:ln>
                    <a:solidFill>
                      <a:schemeClr val="bg1">
                        <a:lumMod val="85000"/>
                      </a:schemeClr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rPr>
                  <a:t>Выбрать </a:t>
                </a:r>
                <a:br>
                  <a:rPr kumimoji="0" lang="ru-RU" sz="900" b="0" i="0" u="none" strike="noStrike" cap="none" spc="0" normalizeH="0" baseline="0" dirty="0">
                    <a:ln>
                      <a:noFill/>
                    </a:ln>
                    <a:solidFill>
                      <a:schemeClr val="bg1">
                        <a:lumMod val="85000"/>
                      </a:schemeClr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rPr>
                </a:br>
                <a:r>
                  <a:rPr kumimoji="0" lang="ru-RU" sz="900" b="0" i="0" u="none" strike="noStrike" cap="none" spc="0" normalizeH="0" baseline="0" dirty="0">
                    <a:ln>
                      <a:noFill/>
                    </a:ln>
                    <a:solidFill>
                      <a:schemeClr val="bg1">
                        <a:lumMod val="85000"/>
                      </a:schemeClr>
                    </a:solidFill>
                    <a:effectLst/>
                    <a:uFillTx/>
                    <a:latin typeface="+mn-lt"/>
                    <a:ea typeface="+mn-ea"/>
                    <a:cs typeface="+mn-cs"/>
                    <a:sym typeface="Helvetica"/>
                  </a:rPr>
                  <a:t>мероприятие </a:t>
                </a:r>
              </a:p>
            </p:txBody>
          </p:sp>
          <p:grpSp>
            <p:nvGrpSpPr>
              <p:cNvPr id="16" name="Группа 15">
                <a:extLst>
                  <a:ext uri="{FF2B5EF4-FFF2-40B4-BE49-F238E27FC236}">
                    <a16:creationId xmlns="" xmlns:a16="http://schemas.microsoft.com/office/drawing/2014/main" id="{C954E01D-2041-4D93-A7C5-6BFA94736E03}"/>
                  </a:ext>
                </a:extLst>
              </p:cNvPr>
              <p:cNvGrpSpPr/>
              <p:nvPr/>
            </p:nvGrpSpPr>
            <p:grpSpPr>
              <a:xfrm>
                <a:off x="1071258" y="125285"/>
                <a:ext cx="3231379" cy="6627999"/>
                <a:chOff x="1071258" y="125285"/>
                <a:chExt cx="3231379" cy="6627999"/>
              </a:xfrm>
            </p:grpSpPr>
            <p:grpSp>
              <p:nvGrpSpPr>
                <p:cNvPr id="19" name="Группа 18">
                  <a:extLst>
                    <a:ext uri="{FF2B5EF4-FFF2-40B4-BE49-F238E27FC236}">
                      <a16:creationId xmlns="" xmlns:a16="http://schemas.microsoft.com/office/drawing/2014/main" id="{E22CD834-D8D1-4645-B46A-CFFD553A28BE}"/>
                    </a:ext>
                  </a:extLst>
                </p:cNvPr>
                <p:cNvGrpSpPr/>
                <p:nvPr/>
              </p:nvGrpSpPr>
              <p:grpSpPr>
                <a:xfrm>
                  <a:off x="1071258" y="125285"/>
                  <a:ext cx="3231379" cy="6627999"/>
                  <a:chOff x="1071258" y="125285"/>
                  <a:chExt cx="3231379" cy="6627999"/>
                </a:xfrm>
              </p:grpSpPr>
              <p:grpSp>
                <p:nvGrpSpPr>
                  <p:cNvPr id="21" name="Группа 20">
                    <a:extLst>
                      <a:ext uri="{FF2B5EF4-FFF2-40B4-BE49-F238E27FC236}">
                        <a16:creationId xmlns="" xmlns:a16="http://schemas.microsoft.com/office/drawing/2014/main" id="{7B659959-C0C4-4AA9-9BD5-97FF945406EA}"/>
                      </a:ext>
                    </a:extLst>
                  </p:cNvPr>
                  <p:cNvGrpSpPr/>
                  <p:nvPr/>
                </p:nvGrpSpPr>
                <p:grpSpPr>
                  <a:xfrm>
                    <a:off x="1071258" y="125285"/>
                    <a:ext cx="3231379" cy="6627999"/>
                    <a:chOff x="1071258" y="125285"/>
                    <a:chExt cx="3231379" cy="6627999"/>
                  </a:xfrm>
                </p:grpSpPr>
                <p:pic>
                  <p:nvPicPr>
                    <p:cNvPr id="29" name="Рисунок 28">
                      <a:extLst>
                        <a:ext uri="{FF2B5EF4-FFF2-40B4-BE49-F238E27FC236}">
                          <a16:creationId xmlns="" xmlns:a16="http://schemas.microsoft.com/office/drawing/2014/main" id="{165133BD-DFFC-400A-A82B-D72F462F7AEE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2"/>
                    <a:stretch>
                      <a:fillRect/>
                    </a:stretch>
                  </p:blipFill>
                  <p:spPr>
                    <a:xfrm>
                      <a:off x="1071258" y="125285"/>
                      <a:ext cx="3231379" cy="662799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30" name="Рисунок 29">
                      <a:extLst>
                        <a:ext uri="{FF2B5EF4-FFF2-40B4-BE49-F238E27FC236}">
                          <a16:creationId xmlns="" xmlns:a16="http://schemas.microsoft.com/office/drawing/2014/main" id="{AAEC19BB-EBFB-4DF5-B1EB-F8D3328952FD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3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t="1" b="18862"/>
                    <a:stretch/>
                  </p:blipFill>
                  <p:spPr>
                    <a:xfrm>
                      <a:off x="1257452" y="935214"/>
                      <a:ext cx="2858990" cy="5029200"/>
                    </a:xfrm>
                    <a:prstGeom prst="rect">
                      <a:avLst/>
                    </a:prstGeom>
                  </p:spPr>
                </p:pic>
              </p:grpSp>
              <p:grpSp>
                <p:nvGrpSpPr>
                  <p:cNvPr id="22" name="Группа 21"/>
                  <p:cNvGrpSpPr/>
                  <p:nvPr/>
                </p:nvGrpSpPr>
                <p:grpSpPr>
                  <a:xfrm>
                    <a:off x="1362938" y="1252664"/>
                    <a:ext cx="2379788" cy="1616083"/>
                    <a:chOff x="1110174" y="1079190"/>
                    <a:chExt cx="2295224" cy="1615336"/>
                  </a:xfrm>
                </p:grpSpPr>
                <p:pic>
                  <p:nvPicPr>
                    <p:cNvPr id="23" name="Picture 2" descr="Александр Сергеевич Пушкин стихи и сказки | Лабиринт">
                      <a:extLst>
                        <a:ext uri="{FF2B5EF4-FFF2-40B4-BE49-F238E27FC236}">
                          <a16:creationId xmlns="" xmlns:a16="http://schemas.microsoft.com/office/drawing/2014/main" id="{38E3A49D-BCBA-43DD-AACD-C555FE332CED}"/>
                        </a:ext>
                      </a:extLst>
                    </p:cNvPr>
                    <p:cNvPicPr>
                      <a:picLocks noChangeAspect="1" noChangeArrowheads="1"/>
                    </p:cNvPicPr>
                    <p:nvPr/>
                  </p:nvPicPr>
                  <p:blipFill>
                    <a:blip r:embed="rId4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1110174" y="1079190"/>
                      <a:ext cx="479622" cy="479622"/>
                    </a:xfrm>
                    <a:prstGeom prst="rect">
                      <a:avLst/>
                    </a:prstGeom>
                    <a:noFill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</a:extLst>
                  </p:spPr>
                </p:pic>
                <p:sp>
                  <p:nvSpPr>
                    <p:cNvPr id="24" name="Прямоугольник: скругленные углы 4">
                      <a:extLst>
                        <a:ext uri="{FF2B5EF4-FFF2-40B4-BE49-F238E27FC236}">
                          <a16:creationId xmlns="" xmlns:a16="http://schemas.microsoft.com/office/drawing/2014/main" id="{64510177-BC72-49BD-9548-7DC225F0037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24022" y="1365599"/>
                      <a:ext cx="1981376" cy="1317935"/>
                    </a:xfrm>
                    <a:prstGeom prst="roundRect">
                      <a:avLst>
                        <a:gd name="adj" fmla="val 8176"/>
                      </a:avLst>
                    </a:prstGeom>
                    <a:solidFill>
                      <a:srgbClr val="9C304B"/>
                    </a:solidFill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accent1"/>
                    </a:fontRef>
                  </p:style>
                  <p:txBody>
                    <a:bodyPr rot="0" spcFirstLastPara="1" vertOverflow="overflow" horzOverflow="overflow" vert="horz" wrap="square" lIns="45718" tIns="45718" rIns="45718" bIns="45718" numCol="1" spcCol="38100" rtlCol="0" anchor="ctr">
                      <a:noAutofit/>
                    </a:bodyPr>
                    <a:lstStyle/>
                    <a:p>
                      <a:pPr marL="166158"/>
                      <a:endParaRPr lang="en-US" sz="1300" b="1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25" name="Прямоугольник: скругленные углы 4">
                      <a:extLst>
                        <a:ext uri="{FF2B5EF4-FFF2-40B4-BE49-F238E27FC236}">
                          <a16:creationId xmlns="" xmlns:a16="http://schemas.microsoft.com/office/drawing/2014/main" id="{64510177-BC72-49BD-9548-7DC225F00375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1391497" y="1376730"/>
                      <a:ext cx="2013900" cy="1317796"/>
                    </a:xfrm>
                    <a:prstGeom prst="roundRect">
                      <a:avLst>
                        <a:gd name="adj" fmla="val 6477"/>
                      </a:avLst>
                    </a:prstGeom>
                    <a:gradFill flip="none" rotWithShape="1">
                      <a:gsLst>
                        <a:gs pos="0">
                          <a:schemeClr val="accent4">
                            <a:lumMod val="67000"/>
                            <a:alpha val="0"/>
                          </a:schemeClr>
                        </a:gs>
                        <a:gs pos="100000">
                          <a:schemeClr val="accent4">
                            <a:lumMod val="97000"/>
                            <a:lumOff val="3000"/>
                          </a:schemeClr>
                        </a:gs>
                        <a:gs pos="100000">
                          <a:schemeClr val="accent4">
                            <a:lumMod val="60000"/>
                            <a:lumOff val="40000"/>
                          </a:schemeClr>
                        </a:gs>
                      </a:gsLst>
                      <a:lin ang="0" scaled="1"/>
                      <a:tileRect/>
                    </a:gradFill>
                    <a:ln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>
                  </p:spPr>
                  <p:style>
                    <a:lnRef idx="0">
                      <a:scrgbClr r="0" g="0" b="0"/>
                    </a:lnRef>
                    <a:fillRef idx="0">
                      <a:scrgbClr r="0" g="0" b="0"/>
                    </a:fillRef>
                    <a:effectRef idx="0">
                      <a:scrgbClr r="0" g="0" b="0"/>
                    </a:effectRef>
                    <a:fontRef idx="minor">
                      <a:schemeClr val="accent1"/>
                    </a:fontRef>
                  </p:style>
                  <p:txBody>
                    <a:bodyPr rot="0" spcFirstLastPara="1" vertOverflow="overflow" horzOverflow="overflow" vert="horz" wrap="square" lIns="45718" tIns="45718" rIns="45718" bIns="45718" numCol="1" spcCol="38100" rtlCol="0" anchor="ctr">
                      <a:noAutofit/>
                    </a:bodyPr>
                    <a:lstStyle/>
                    <a:p>
                      <a:pPr marL="166158"/>
                      <a:endParaRPr lang="en-US" sz="1300" b="1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pic>
                  <p:nvPicPr>
                    <p:cNvPr id="26" name="Picture 2" descr="Александр Сергеевич Пушкин стихи и сказки | Лабиринт">
                      <a:extLst>
                        <a:ext uri="{FF2B5EF4-FFF2-40B4-BE49-F238E27FC236}">
                          <a16:creationId xmlns="" xmlns:a16="http://schemas.microsoft.com/office/drawing/2014/main" id="{38E3A49D-BCBA-43DD-AACD-C555FE332CED}"/>
                        </a:ext>
                      </a:extLst>
                    </p:cNvPr>
                    <p:cNvPicPr>
                      <a:picLocks noChangeAspect="1" noChangeArrowheads="1"/>
                    </p:cNvPicPr>
                    <p:nvPr/>
                  </p:nvPicPr>
                  <p:blipFill>
                    <a:blip r:embed="rId5" cstate="print">
                      <a:lum bright="70000" contrast="-70000"/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/>
                    <a:stretch>
                      <a:fillRect/>
                    </a:stretch>
                  </p:blipFill>
                  <p:spPr bwMode="auto">
                    <a:xfrm>
                      <a:off x="1269973" y="1266956"/>
                      <a:ext cx="1159569" cy="1218142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</p:spPr>
                </p:pic>
              </p:grpSp>
            </p:grpSp>
            <p:pic>
              <p:nvPicPr>
                <p:cNvPr id="20" name="Рисунок 19">
                  <a:extLst>
                    <a:ext uri="{FF2B5EF4-FFF2-40B4-BE49-F238E27FC236}">
                      <a16:creationId xmlns="" xmlns:a16="http://schemas.microsoft.com/office/drawing/2014/main" id="{BC11E590-4780-433D-8A2E-F6975E449FA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3328365" y="4443358"/>
                  <a:ext cx="700337" cy="732848"/>
                </a:xfrm>
                <a:prstGeom prst="rect">
                  <a:avLst/>
                </a:prstGeom>
              </p:spPr>
            </p:pic>
          </p:grpSp>
          <p:sp>
            <p:nvSpPr>
              <p:cNvPr id="17" name="Прямоугольник 16"/>
              <p:cNvSpPr/>
              <p:nvPr/>
            </p:nvSpPr>
            <p:spPr>
              <a:xfrm>
                <a:off x="1362938" y="4756880"/>
                <a:ext cx="875462" cy="253613"/>
              </a:xfrm>
              <a:prstGeom prst="rect">
                <a:avLst/>
              </a:prstGeom>
              <a:solidFill>
                <a:srgbClr val="FFFFFF"/>
              </a:solidFill>
              <a:ln w="25400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8" tIns="45718" rIns="45718" bIns="45718" numCol="1" spcCol="38100" rtlCol="0" anchor="ctr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endParaRPr kumimoji="0" lang="ru-RU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1421489" y="4645291"/>
                <a:ext cx="894570" cy="39078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none" lIns="45718" tIns="45718" rIns="45718" bIns="45718" numCol="1" spcCol="38100" rtlCol="0" anchor="t">
                <a:spAutoFit/>
              </a:bodyPr>
              <a:lstStyle/>
              <a:p>
                <a:pPr marL="0" marR="0" indent="0" algn="l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050" b="0" i="0" u="none" strike="noStrike" cap="none" spc="0" normalizeH="0" baseline="0" dirty="0">
                    <a:ln>
                      <a:noFill/>
                    </a:ln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Helvetica"/>
                  </a:rPr>
                  <a:t>10 000</a:t>
                </a:r>
                <a:r>
                  <a:rPr kumimoji="0" lang="en-US" sz="1050" b="0" i="0" u="none" strike="noStrike" cap="none" spc="0" normalizeH="0" baseline="0" dirty="0">
                    <a:ln>
                      <a:noFill/>
                    </a:ln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  <a:sym typeface="Helvetica"/>
                  </a:rPr>
                  <a:t>p</a:t>
                </a:r>
                <a:endParaRPr kumimoji="0" lang="ru-RU" sz="1050" b="0" i="0" u="none" strike="noStrike" cap="none" spc="0" normalizeH="0" baseline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  <a:sym typeface="Helvetica"/>
                </a:endParaRPr>
              </a:p>
            </p:txBody>
          </p:sp>
        </p:grpSp>
        <p:pic>
          <p:nvPicPr>
            <p:cNvPr id="36" name="Рисунок 35">
              <a:extLst>
                <a:ext uri="{FF2B5EF4-FFF2-40B4-BE49-F238E27FC236}">
                  <a16:creationId xmlns="" xmlns:a16="http://schemas.microsoft.com/office/drawing/2014/main" id="{400FC427-B1BA-4AF1-95F9-845DBB3D0B6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43770" y="1557176"/>
              <a:ext cx="362176" cy="179608"/>
            </a:xfrm>
            <a:prstGeom prst="rect">
              <a:avLst/>
            </a:prstGeom>
          </p:spPr>
        </p:pic>
      </p:grpSp>
      <p:sp>
        <p:nvSpPr>
          <p:cNvPr id="34" name="Номер слайда 6">
            <a:extLst>
              <a:ext uri="{FF2B5EF4-FFF2-40B4-BE49-F238E27FC236}">
                <a16:creationId xmlns="" xmlns:a16="http://schemas.microsoft.com/office/drawing/2014/main" id="{CBB49F29-5D08-4284-B3D3-00C1FD71445D}"/>
              </a:ext>
            </a:extLst>
          </p:cNvPr>
          <p:cNvSpPr txBox="1">
            <a:spLocks/>
          </p:cNvSpPr>
          <p:nvPr/>
        </p:nvSpPr>
        <p:spPr>
          <a:xfrm rot="10800000" flipV="1">
            <a:off x="8620126" y="4819650"/>
            <a:ext cx="329248" cy="298450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chemeClr val="bg2">
                    <a:lumMod val="40000"/>
                    <a:lumOff val="60000"/>
                  </a:schemeClr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fld id="{86CB4B4D-7CA3-9044-876B-883B54F8677D}" type="slidenum">
              <a:rPr lang="ru-RU" smtClean="0"/>
              <a:pPr/>
              <a:t>4</a:t>
            </a:fld>
            <a:endParaRPr lang="ru-RU" dirty="0"/>
          </a:p>
        </p:txBody>
      </p:sp>
      <p:pic>
        <p:nvPicPr>
          <p:cNvPr id="31" name="Рисунок 30">
            <a:extLst>
              <a:ext uri="{FF2B5EF4-FFF2-40B4-BE49-F238E27FC236}">
                <a16:creationId xmlns="" xmlns:a16="http://schemas.microsoft.com/office/drawing/2014/main" id="{27E40538-8739-46F9-81CD-9D51A532D61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22" t="1747" r="1246" b="915"/>
          <a:stretch/>
        </p:blipFill>
        <p:spPr>
          <a:xfrm>
            <a:off x="6716259" y="1442534"/>
            <a:ext cx="1383359" cy="871581"/>
          </a:xfrm>
          <a:prstGeom prst="roundRect">
            <a:avLst>
              <a:gd name="adj" fmla="val 5722"/>
            </a:avLst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35" name="Прямоугольник 34">
            <a:extLst>
              <a:ext uri="{FF2B5EF4-FFF2-40B4-BE49-F238E27FC236}">
                <a16:creationId xmlns="" xmlns:a16="http://schemas.microsoft.com/office/drawing/2014/main" id="{1A7B5AEB-FD3F-40E3-B825-1104CAE8394B}"/>
              </a:ext>
            </a:extLst>
          </p:cNvPr>
          <p:cNvSpPr/>
          <p:nvPr/>
        </p:nvSpPr>
        <p:spPr>
          <a:xfrm>
            <a:off x="6755826" y="1442427"/>
            <a:ext cx="241965" cy="307775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3</a:t>
            </a:r>
          </a:p>
        </p:txBody>
      </p:sp>
      <p:sp>
        <p:nvSpPr>
          <p:cNvPr id="37" name="Скругленный прямоугольник 15">
            <a:extLst>
              <a:ext uri="{FF2B5EF4-FFF2-40B4-BE49-F238E27FC236}">
                <a16:creationId xmlns="" xmlns:a16="http://schemas.microsoft.com/office/drawing/2014/main" id="{76180A8C-9CD8-4F58-AB2E-EADF671E17C1}"/>
              </a:ext>
            </a:extLst>
          </p:cNvPr>
          <p:cNvSpPr/>
          <p:nvPr/>
        </p:nvSpPr>
        <p:spPr>
          <a:xfrm>
            <a:off x="470872" y="2602904"/>
            <a:ext cx="4121355" cy="986475"/>
          </a:xfrm>
          <a:prstGeom prst="roundRect">
            <a:avLst>
              <a:gd name="adj" fmla="val 12939"/>
            </a:avLst>
          </a:prstGeom>
          <a:solidFill>
            <a:schemeClr val="tx1">
              <a:lumMod val="85000"/>
              <a:lumOff val="15000"/>
            </a:schemeClr>
          </a:solidFill>
          <a:ln w="25400" cap="flat">
            <a:noFill/>
            <a:prstDash val="solid"/>
            <a:round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92075" indent="-92075"/>
            <a:r>
              <a:rPr lang="ru-RU" sz="11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ПУШКИНСКАЯ КАРТА:</a:t>
            </a:r>
            <a:r>
              <a:rPr lang="ru-RU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  <a:t/>
            </a:r>
            <a:br>
              <a:rPr lang="ru-RU" sz="1100" b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ru-RU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предоплаченная карта «Мир» с </a:t>
            </a:r>
            <a:r>
              <a:rPr lang="ru-RU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авторизационным</a:t>
            </a:r>
            <a:r>
              <a:rPr lang="ru-RU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 лимитом, равным максимальной сумме субсидии на посещение культурных мероприятий в рамках государственной программы на одного участника</a:t>
            </a:r>
            <a:endParaRPr lang="ru-RU" sz="1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0134899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="" xmlns:a16="http://schemas.microsoft.com/office/drawing/2014/main" id="{9789B6F2-099E-46EA-8CC5-2A851A7619F9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AD336444-8578-419F-A945-F76A68C7D4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Именной билет с отметкой при оплате пушкинской картой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7729E5A3-30AF-45AC-BD4F-5222D5B8DD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018" y="660716"/>
            <a:ext cx="6278223" cy="428228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B82EE0A7-C50D-47F9-A889-C2DBA764AA3E}"/>
              </a:ext>
            </a:extLst>
          </p:cNvPr>
          <p:cNvSpPr/>
          <p:nvPr/>
        </p:nvSpPr>
        <p:spPr>
          <a:xfrm>
            <a:off x="2529191" y="2211421"/>
            <a:ext cx="680937" cy="525294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2010F088-B01D-4DCD-B7A8-ACB8E348A6F2}"/>
              </a:ext>
            </a:extLst>
          </p:cNvPr>
          <p:cNvSpPr/>
          <p:nvPr/>
        </p:nvSpPr>
        <p:spPr>
          <a:xfrm>
            <a:off x="214411" y="3588232"/>
            <a:ext cx="2535095" cy="454047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6164692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CA61008B-35F3-4D2A-94EA-746B15FC15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2" t="1747" r="1246" b="915"/>
          <a:stretch/>
        </p:blipFill>
        <p:spPr>
          <a:xfrm>
            <a:off x="6542320" y="1625801"/>
            <a:ext cx="2102148" cy="1324452"/>
          </a:xfrm>
          <a:prstGeom prst="roundRect">
            <a:avLst>
              <a:gd name="adj" fmla="val 5722"/>
            </a:avLst>
          </a:prstGeom>
          <a:ln w="3175">
            <a:solidFill>
              <a:schemeClr val="tx1">
                <a:lumMod val="50000"/>
                <a:lumOff val="50000"/>
              </a:schemeClr>
            </a:solidFill>
          </a:ln>
        </p:spPr>
      </p:pic>
      <p:grpSp>
        <p:nvGrpSpPr>
          <p:cNvPr id="11" name="Группа 10">
            <a:extLst>
              <a:ext uri="{FF2B5EF4-FFF2-40B4-BE49-F238E27FC236}">
                <a16:creationId xmlns="" xmlns:a16="http://schemas.microsoft.com/office/drawing/2014/main" id="{4E93F3AB-DD72-4B4B-A579-25091C7F9CF7}"/>
              </a:ext>
            </a:extLst>
          </p:cNvPr>
          <p:cNvGrpSpPr/>
          <p:nvPr/>
        </p:nvGrpSpPr>
        <p:grpSpPr>
          <a:xfrm>
            <a:off x="3380115" y="1552278"/>
            <a:ext cx="2324100" cy="1724025"/>
            <a:chOff x="3387725" y="1697037"/>
            <a:chExt cx="2324100" cy="1724025"/>
          </a:xfrm>
        </p:grpSpPr>
        <p:pic>
          <p:nvPicPr>
            <p:cNvPr id="3" name="Рисунок 2">
              <a:extLst>
                <a:ext uri="{FF2B5EF4-FFF2-40B4-BE49-F238E27FC236}">
                  <a16:creationId xmlns="" xmlns:a16="http://schemas.microsoft.com/office/drawing/2014/main" id="{82EA1907-FA49-491A-B6BD-29191F64EE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387725" y="1697037"/>
              <a:ext cx="2324100" cy="1724025"/>
            </a:xfrm>
            <a:prstGeom prst="rect">
              <a:avLst/>
            </a:prstGeom>
          </p:spPr>
        </p:pic>
        <p:pic>
          <p:nvPicPr>
            <p:cNvPr id="10" name="Рисунок 9">
              <a:extLst>
                <a:ext uri="{FF2B5EF4-FFF2-40B4-BE49-F238E27FC236}">
                  <a16:creationId xmlns="" xmlns:a16="http://schemas.microsoft.com/office/drawing/2014/main" id="{179E184C-649C-456D-B676-61B050CF8BC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694477" y="2140705"/>
              <a:ext cx="1628775" cy="1200150"/>
            </a:xfrm>
            <a:prstGeom prst="rect">
              <a:avLst/>
            </a:prstGeom>
          </p:spPr>
        </p:pic>
      </p:grpSp>
      <p:sp>
        <p:nvSpPr>
          <p:cNvPr id="64" name="Прямоугольник с двумя скругленными соседними углами 63"/>
          <p:cNvSpPr/>
          <p:nvPr/>
        </p:nvSpPr>
        <p:spPr>
          <a:xfrm>
            <a:off x="164274" y="3014535"/>
            <a:ext cx="2664226" cy="2103565"/>
          </a:xfrm>
          <a:prstGeom prst="round2SameRect">
            <a:avLst>
              <a:gd name="adj1" fmla="val 10201"/>
              <a:gd name="adj2" fmla="val 0"/>
            </a:avLst>
          </a:prstGeom>
          <a:solidFill>
            <a:schemeClr val="tx1">
              <a:lumMod val="75000"/>
              <a:lumOff val="2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7385EDF-AD3D-4922-91C6-C1D1552F9F00}"/>
              </a:ext>
            </a:extLst>
          </p:cNvPr>
          <p:cNvSpPr txBox="1"/>
          <p:nvPr/>
        </p:nvSpPr>
        <p:spPr>
          <a:xfrm>
            <a:off x="164274" y="563824"/>
            <a:ext cx="289598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r>
              <a:rPr lang="ru-RU" b="1" cap="small" dirty="0">
                <a:solidFill>
                  <a:schemeClr val="bg1"/>
                </a:solidFill>
                <a:latin typeface="Century Gothic" panose="020B0502020202020204" pitchFamily="34" charset="0"/>
              </a:rPr>
              <a:t>ЭЛЕМЕНТЫ ПРОГРАММЫ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3ECD397D-0BF3-48D8-9839-DD64D5C515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2494" y="1712488"/>
            <a:ext cx="2178698" cy="121359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12C55561-E8DE-4F0F-A998-6F31E4B4F67B}"/>
              </a:ext>
            </a:extLst>
          </p:cNvPr>
          <p:cNvSpPr txBox="1"/>
          <p:nvPr/>
        </p:nvSpPr>
        <p:spPr>
          <a:xfrm>
            <a:off x="319761" y="3128619"/>
            <a:ext cx="2365689" cy="17543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МИНКУЛЬТУРЫ РФ</a:t>
            </a:r>
            <a:b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ru-RU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Владелец портала</a:t>
            </a:r>
            <a:endParaRPr lang="ru-RU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endParaRPr lang="ru-RU" sz="1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Личный кабинет учреждения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Процесс </a:t>
            </a:r>
            <a:r>
              <a:rPr lang="ru-RU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модерации</a:t>
            </a:r>
            <a:r>
              <a:rPr lang="ru-RU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br>
              <a:rPr lang="ru-RU" sz="10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ru-RU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учреждений и мероприятий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Статистика и </a:t>
            </a:r>
            <a:r>
              <a:rPr lang="ru-RU" sz="10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дашборды</a:t>
            </a:r>
            <a:endParaRPr lang="ru-RU" sz="10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ru-RU" sz="10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48863" y="1212478"/>
            <a:ext cx="204254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600" b="1" cap="small" dirty="0">
                <a:solidFill>
                  <a:schemeClr val="bg1"/>
                </a:solidFill>
                <a:latin typeface="Century Gothic" panose="020B0502020202020204" pitchFamily="34" charset="0"/>
              </a:rPr>
              <a:t>PRO.</a:t>
            </a:r>
            <a:r>
              <a:rPr lang="ru-RU" sz="1600" b="1" cap="small" dirty="0">
                <a:solidFill>
                  <a:schemeClr val="bg1"/>
                </a:solidFill>
                <a:latin typeface="Century Gothic" panose="020B0502020202020204" pitchFamily="34" charset="0"/>
              </a:rPr>
              <a:t>КУЛЬТУРА.РФ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178572" y="1212478"/>
            <a:ext cx="275267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cap="small" dirty="0">
                <a:solidFill>
                  <a:schemeClr val="bg1"/>
                </a:solidFill>
                <a:latin typeface="Century Gothic" panose="020B0502020202020204" pitchFamily="34" charset="0"/>
              </a:rPr>
              <a:t>«ГОСУСЛУГИ. КУЛЬТУРА»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321909" y="1212478"/>
            <a:ext cx="250100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cap="small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«ПУШКИНСКАЯ КАРТА»</a:t>
            </a:r>
            <a:endParaRPr lang="ru-RU" sz="1600" b="1" cap="small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48" name="Номер слайда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486BD9F-9A2C-4E0F-835D-60B94E573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Государственная программа </a:t>
            </a:r>
          </a:p>
        </p:txBody>
      </p:sp>
      <p:sp>
        <p:nvSpPr>
          <p:cNvPr id="63" name="Прямоугольник с двумя скругленными соседними углами 62"/>
          <p:cNvSpPr/>
          <p:nvPr/>
        </p:nvSpPr>
        <p:spPr>
          <a:xfrm>
            <a:off x="3217073" y="3014535"/>
            <a:ext cx="2615927" cy="2103565"/>
          </a:xfrm>
          <a:prstGeom prst="round2SameRect">
            <a:avLst>
              <a:gd name="adj1" fmla="val 10201"/>
              <a:gd name="adj2" fmla="val 0"/>
            </a:avLst>
          </a:prstGeom>
          <a:solidFill>
            <a:schemeClr val="tx1">
              <a:lumMod val="75000"/>
              <a:lumOff val="2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0DFBCC0A-F023-4EAA-AEB2-B572B92D0556}"/>
              </a:ext>
            </a:extLst>
          </p:cNvPr>
          <p:cNvSpPr txBox="1"/>
          <p:nvPr/>
        </p:nvSpPr>
        <p:spPr>
          <a:xfrm>
            <a:off x="3455102" y="3128619"/>
            <a:ext cx="2324101" cy="20390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МИНЦИФРЫ РФ</a:t>
            </a:r>
            <a:b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ru-RU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Владелец приложения</a:t>
            </a:r>
            <a:endParaRPr lang="ru-RU" sz="14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>
              <a:spcAft>
                <a:spcPts val="600"/>
              </a:spcAft>
            </a:pPr>
            <a:endParaRPr lang="ru-RU" sz="105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050" dirty="0">
                <a:solidFill>
                  <a:schemeClr val="bg1"/>
                </a:solidFill>
                <a:latin typeface="Century Gothic" panose="020B0502020202020204" pitchFamily="34" charset="0"/>
              </a:rPr>
              <a:t>Личный кабинет гражданина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050" dirty="0">
                <a:solidFill>
                  <a:schemeClr val="bg1"/>
                </a:solidFill>
                <a:latin typeface="Century Gothic" panose="020B0502020202020204" pitchFamily="34" charset="0"/>
              </a:rPr>
              <a:t>Витрина мероприятий</a:t>
            </a:r>
          </a:p>
          <a:p>
            <a:pPr marL="177800" indent="-1778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050" dirty="0">
                <a:solidFill>
                  <a:schemeClr val="bg1"/>
                </a:solidFill>
                <a:latin typeface="Century Gothic" panose="020B0502020202020204" pitchFamily="34" charset="0"/>
              </a:rPr>
              <a:t>Открытие и обслуживание</a:t>
            </a:r>
            <a:br>
              <a:rPr lang="ru-RU" sz="105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ru-RU" sz="1050" dirty="0">
                <a:solidFill>
                  <a:schemeClr val="bg1"/>
                </a:solidFill>
                <a:latin typeface="Century Gothic" panose="020B0502020202020204" pitchFamily="34" charset="0"/>
              </a:rPr>
              <a:t> карты (через виджет Банка)</a:t>
            </a:r>
          </a:p>
          <a:p>
            <a:pPr marL="177800" indent="-1778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050" dirty="0">
                <a:solidFill>
                  <a:schemeClr val="bg1"/>
                </a:solidFill>
                <a:latin typeface="Century Gothic" panose="020B0502020202020204" pitchFamily="34" charset="0"/>
              </a:rPr>
              <a:t>Покупка билетов </a:t>
            </a:r>
            <a:br>
              <a:rPr lang="ru-RU" sz="105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ru-RU" sz="1050" dirty="0">
                <a:solidFill>
                  <a:schemeClr val="bg1"/>
                </a:solidFill>
                <a:latin typeface="Century Gothic" panose="020B0502020202020204" pitchFamily="34" charset="0"/>
              </a:rPr>
              <a:t>(в перспективе)</a:t>
            </a:r>
            <a:endParaRPr lang="ru-RU" sz="11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62" name="Прямоугольник с двумя скругленными соседними углами 61"/>
          <p:cNvSpPr/>
          <p:nvPr/>
        </p:nvSpPr>
        <p:spPr>
          <a:xfrm>
            <a:off x="6256654" y="3033485"/>
            <a:ext cx="2691071" cy="2084616"/>
          </a:xfrm>
          <a:prstGeom prst="round2SameRect">
            <a:avLst>
              <a:gd name="adj1" fmla="val 10201"/>
              <a:gd name="adj2" fmla="val 0"/>
            </a:avLst>
          </a:prstGeom>
          <a:solidFill>
            <a:schemeClr val="tx1">
              <a:lumMod val="75000"/>
              <a:lumOff val="2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3A4807E6-F7C6-4A82-B6AF-B7A4210EB12B}"/>
              </a:ext>
            </a:extLst>
          </p:cNvPr>
          <p:cNvSpPr txBox="1"/>
          <p:nvPr/>
        </p:nvSpPr>
        <p:spPr>
          <a:xfrm>
            <a:off x="6467384" y="3128619"/>
            <a:ext cx="2389234" cy="13234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Century Gothic" panose="020B0502020202020204" pitchFamily="34" charset="0"/>
              </a:rPr>
              <a:t>ПОЧТА БАНК</a:t>
            </a:r>
          </a:p>
          <a:p>
            <a:r>
              <a:rPr lang="ru-RU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Владелец карты </a:t>
            </a:r>
          </a:p>
          <a:p>
            <a:endParaRPr lang="ru-RU" sz="105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177800" indent="-1778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050" dirty="0">
                <a:solidFill>
                  <a:schemeClr val="bg1"/>
                </a:solidFill>
                <a:latin typeface="Century Gothic" panose="020B0502020202020204" pitchFamily="34" charset="0"/>
              </a:rPr>
              <a:t>Идентификация гражданина – получателя субсидии</a:t>
            </a:r>
          </a:p>
          <a:p>
            <a:pPr marL="171450" indent="-1714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050" dirty="0">
                <a:solidFill>
                  <a:schemeClr val="bg1"/>
                </a:solidFill>
                <a:latin typeface="Century Gothic" panose="020B0502020202020204" pitchFamily="34" charset="0"/>
              </a:rPr>
              <a:t>Транспорт для взаиморасчетов</a:t>
            </a:r>
            <a:endParaRPr lang="ru-RU" sz="11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2" name="Номер слайда 6">
            <a:extLst>
              <a:ext uri="{FF2B5EF4-FFF2-40B4-BE49-F238E27FC236}">
                <a16:creationId xmlns="" xmlns:a16="http://schemas.microsoft.com/office/drawing/2014/main" id="{F517284C-4633-4A8E-A015-3988CFBFF3E5}"/>
              </a:ext>
            </a:extLst>
          </p:cNvPr>
          <p:cNvSpPr txBox="1">
            <a:spLocks/>
          </p:cNvSpPr>
          <p:nvPr/>
        </p:nvSpPr>
        <p:spPr>
          <a:xfrm rot="10800000" flipV="1">
            <a:off x="8620126" y="4819650"/>
            <a:ext cx="329248" cy="298450"/>
          </a:xfrm>
          <a:prstGeom prst="rect">
            <a:avLst/>
          </a:prstGeom>
        </p:spPr>
        <p:txBody>
          <a:bodyPr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chemeClr val="bg2">
                    <a:lumMod val="40000"/>
                    <a:lumOff val="60000"/>
                  </a:schemeClr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defRPr>
            </a:lvl9pPr>
          </a:lstStyle>
          <a:p>
            <a:fld id="{86CB4B4D-7CA3-9044-876B-883B54F8677D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1D3F5E9C-B831-4377-B739-CF21FF0B5012}"/>
              </a:ext>
            </a:extLst>
          </p:cNvPr>
          <p:cNvSpPr/>
          <p:nvPr/>
        </p:nvSpPr>
        <p:spPr>
          <a:xfrm>
            <a:off x="6592920" y="1718873"/>
            <a:ext cx="357660" cy="252000"/>
          </a:xfrm>
          <a:prstGeom prst="rect">
            <a:avLst/>
          </a:prstGeom>
          <a:solidFill>
            <a:srgbClr val="FFFFFF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23242303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14" descr="Иконка «Театральные маски» — скачай бесплатно PNG и векторе">
            <a:extLst>
              <a:ext uri="{FF2B5EF4-FFF2-40B4-BE49-F238E27FC236}">
                <a16:creationId xmlns="" xmlns:a16="http://schemas.microsoft.com/office/drawing/2014/main" id="{DA5E208A-2DC6-4B0C-BDA5-46C5B08C1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372" y="1900115"/>
            <a:ext cx="2987168" cy="2987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FB3E5BE2-4B95-4CEB-B503-83DE2D46FB7B}"/>
              </a:ext>
            </a:extLst>
          </p:cNvPr>
          <p:cNvSpPr txBox="1"/>
          <p:nvPr/>
        </p:nvSpPr>
        <p:spPr>
          <a:xfrm>
            <a:off x="4797938" y="993512"/>
            <a:ext cx="3907478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r>
              <a:rPr lang="ru-RU" sz="1400" b="1" cap="small" dirty="0">
                <a:solidFill>
                  <a:schemeClr val="bg1"/>
                </a:solidFill>
                <a:latin typeface="Century Gothic" panose="020B0502020202020204" pitchFamily="34" charset="0"/>
              </a:rPr>
              <a:t>КЛИЕНТСКИЙ ПУТЬ. УЧРЕЖДЕНИЕ КУЛЬТУРЫ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="" xmlns:a16="http://schemas.microsoft.com/office/drawing/2014/main" id="{13501B5D-8E35-49C1-92A6-40B997EE59D4}"/>
              </a:ext>
            </a:extLst>
          </p:cNvPr>
          <p:cNvSpPr/>
          <p:nvPr/>
        </p:nvSpPr>
        <p:spPr>
          <a:xfrm>
            <a:off x="4901680" y="1411557"/>
            <a:ext cx="2616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Candara" panose="020E0502030303020204" pitchFamily="34" charset="0"/>
                <a:cs typeface="Aharoni" panose="02010803020104030203" pitchFamily="2" charset="-79"/>
              </a:rPr>
              <a:t>1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3E590F63-C70E-4913-9022-F81EB1201E0F}"/>
              </a:ext>
            </a:extLst>
          </p:cNvPr>
          <p:cNvSpPr txBox="1"/>
          <p:nvPr/>
        </p:nvSpPr>
        <p:spPr>
          <a:xfrm>
            <a:off x="5273675" y="1457725"/>
            <a:ext cx="3467100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Заполняет заявку на участие в программе на портале </a:t>
            </a:r>
            <a:r>
              <a:rPr lang="en-US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PRO.</a:t>
            </a:r>
            <a:r>
              <a:rPr lang="ru-RU" sz="12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Культура.РФ</a:t>
            </a:r>
            <a:r>
              <a:rPr lang="ru-RU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, вносит данные платежных терминалов – </a:t>
            </a:r>
            <a:r>
              <a:rPr lang="ru-RU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формируется «белый список» терминалов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3444B18C-002B-4262-91FC-B88800B133B7}"/>
              </a:ext>
            </a:extLst>
          </p:cNvPr>
          <p:cNvSpPr txBox="1"/>
          <p:nvPr/>
        </p:nvSpPr>
        <p:spPr>
          <a:xfrm>
            <a:off x="5245405" y="2337047"/>
            <a:ext cx="3467100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Утверждает мероприятия с региональными властями и Минкультуры через портал – </a:t>
            </a:r>
            <a:r>
              <a:rPr lang="ru-RU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формируется «белый список» мероприятий</a:t>
            </a:r>
          </a:p>
        </p:txBody>
      </p:sp>
      <p:sp>
        <p:nvSpPr>
          <p:cNvPr id="35" name="Прямоугольник 34">
            <a:extLst>
              <a:ext uri="{FF2B5EF4-FFF2-40B4-BE49-F238E27FC236}">
                <a16:creationId xmlns="" xmlns:a16="http://schemas.microsoft.com/office/drawing/2014/main" id="{A63606AB-F862-4DDA-8A7B-BB25E4E42BB0}"/>
              </a:ext>
            </a:extLst>
          </p:cNvPr>
          <p:cNvSpPr/>
          <p:nvPr/>
        </p:nvSpPr>
        <p:spPr>
          <a:xfrm>
            <a:off x="4865714" y="2314769"/>
            <a:ext cx="2952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Candara" panose="020E0502030303020204" pitchFamily="34" charset="0"/>
                <a:cs typeface="Aharoni" panose="02010803020104030203" pitchFamily="2" charset="-79"/>
              </a:rPr>
              <a:t>2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6A3BA878-3DA5-4F20-BC89-2B7E8D320F4F}"/>
              </a:ext>
            </a:extLst>
          </p:cNvPr>
          <p:cNvSpPr txBox="1"/>
          <p:nvPr/>
        </p:nvSpPr>
        <p:spPr>
          <a:xfrm>
            <a:off x="5245405" y="3186139"/>
            <a:ext cx="3467100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Указывает ссылку на продажу билетов </a:t>
            </a:r>
            <a:r>
              <a:rPr lang="en-US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online </a:t>
            </a:r>
            <a:r>
              <a:rPr lang="ru-RU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на портале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065D04EC-B90C-477A-B3D5-E30A50F2C1E1}"/>
              </a:ext>
            </a:extLst>
          </p:cNvPr>
          <p:cNvSpPr txBox="1"/>
          <p:nvPr/>
        </p:nvSpPr>
        <p:spPr>
          <a:xfrm>
            <a:off x="5245405" y="3653510"/>
            <a:ext cx="3621039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Реализует билеты согласованных мероприятий через зарегистрированные терминалы по технологии торгового эквайринга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762C0173-24D6-4ACE-AD06-D0712711688A}"/>
              </a:ext>
            </a:extLst>
          </p:cNvPr>
          <p:cNvSpPr txBox="1"/>
          <p:nvPr/>
        </p:nvSpPr>
        <p:spPr>
          <a:xfrm>
            <a:off x="5245405" y="4394447"/>
            <a:ext cx="3467100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Контролирует принадлежность билета участнику программы через систему </a:t>
            </a:r>
            <a:r>
              <a:rPr lang="en-US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QR-</a:t>
            </a:r>
            <a:r>
              <a:rPr lang="ru-RU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кодов</a:t>
            </a:r>
          </a:p>
        </p:txBody>
      </p:sp>
      <p:sp>
        <p:nvSpPr>
          <p:cNvPr id="41" name="Прямоугольник 40">
            <a:extLst>
              <a:ext uri="{FF2B5EF4-FFF2-40B4-BE49-F238E27FC236}">
                <a16:creationId xmlns="" xmlns:a16="http://schemas.microsoft.com/office/drawing/2014/main" id="{9D09C3E1-C4F6-4D21-866F-E33989204F0F}"/>
              </a:ext>
            </a:extLst>
          </p:cNvPr>
          <p:cNvSpPr/>
          <p:nvPr/>
        </p:nvSpPr>
        <p:spPr>
          <a:xfrm>
            <a:off x="4856578" y="3114570"/>
            <a:ext cx="2952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Candara" panose="020E0502030303020204" pitchFamily="34" charset="0"/>
                <a:cs typeface="Aharoni" panose="02010803020104030203" pitchFamily="2" charset="-79"/>
              </a:rPr>
              <a:t>3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="" xmlns:a16="http://schemas.microsoft.com/office/drawing/2014/main" id="{E9F9DBA1-0387-4C36-ADC8-833FED9C04DF}"/>
              </a:ext>
            </a:extLst>
          </p:cNvPr>
          <p:cNvSpPr/>
          <p:nvPr/>
        </p:nvSpPr>
        <p:spPr>
          <a:xfrm>
            <a:off x="4850166" y="3610902"/>
            <a:ext cx="3080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Candara" panose="020E0502030303020204" pitchFamily="34" charset="0"/>
                <a:cs typeface="Aharoni" panose="02010803020104030203" pitchFamily="2" charset="-79"/>
              </a:rPr>
              <a:t>4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="" xmlns:a16="http://schemas.microsoft.com/office/drawing/2014/main" id="{981F5736-3563-4650-86BA-474939AFEC17}"/>
              </a:ext>
            </a:extLst>
          </p:cNvPr>
          <p:cNvSpPr/>
          <p:nvPr/>
        </p:nvSpPr>
        <p:spPr>
          <a:xfrm>
            <a:off x="4857380" y="4335127"/>
            <a:ext cx="2936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Candara" panose="020E0502030303020204" pitchFamily="34" charset="0"/>
                <a:cs typeface="Aharoni" panose="02010803020104030203" pitchFamily="2" charset="-79"/>
              </a:rPr>
              <a:t>5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9" name="Picture 10" descr="Иконка «Мальчик-подросток» — скачай бесплатно PNG и векторе">
            <a:extLst>
              <a:ext uri="{FF2B5EF4-FFF2-40B4-BE49-F238E27FC236}">
                <a16:creationId xmlns="" xmlns:a16="http://schemas.microsoft.com/office/drawing/2014/main" id="{399EE626-2241-4F75-A1E2-8B12684E66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002060">
                <a:tint val="45000"/>
                <a:satMod val="400000"/>
              </a:srgbClr>
            </a:duotone>
            <a:alphaModFix amt="3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-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4752" y="1629170"/>
            <a:ext cx="3317084" cy="3317084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7385EDF-AD3D-4922-91C6-C1D1552F9F00}"/>
              </a:ext>
            </a:extLst>
          </p:cNvPr>
          <p:cNvSpPr txBox="1"/>
          <p:nvPr/>
        </p:nvSpPr>
        <p:spPr>
          <a:xfrm>
            <a:off x="142862" y="993512"/>
            <a:ext cx="3453829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r>
              <a:rPr lang="ru-RU" sz="1400" b="1" cap="small" dirty="0">
                <a:solidFill>
                  <a:schemeClr val="bg1"/>
                </a:solidFill>
                <a:latin typeface="Century Gothic" panose="020B0502020202020204" pitchFamily="34" charset="0"/>
              </a:rPr>
              <a:t>КЛИЕНТСКИЙ ПУТЬ. ДЕРЖАТЕЛЬ КАРТЫ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39F759DB-7E6F-4791-B315-B9FFDE466454}"/>
              </a:ext>
            </a:extLst>
          </p:cNvPr>
          <p:cNvSpPr/>
          <p:nvPr/>
        </p:nvSpPr>
        <p:spPr>
          <a:xfrm>
            <a:off x="177280" y="1411557"/>
            <a:ext cx="2616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Candara" panose="020E0502030303020204" pitchFamily="34" charset="0"/>
                <a:cs typeface="Aharoni" panose="02010803020104030203" pitchFamily="2" charset="-79"/>
              </a:rPr>
              <a:t>1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D2004ABA-EB78-4FE0-A79B-335A81F6EDAD}"/>
              </a:ext>
            </a:extLst>
          </p:cNvPr>
          <p:cNvSpPr txBox="1"/>
          <p:nvPr/>
        </p:nvSpPr>
        <p:spPr>
          <a:xfrm>
            <a:off x="549275" y="1457725"/>
            <a:ext cx="3467100" cy="43858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Регистрируется в приложении </a:t>
            </a:r>
            <a:r>
              <a:rPr lang="ru-RU" sz="1050" dirty="0">
                <a:solidFill>
                  <a:schemeClr val="bg1"/>
                </a:solidFill>
                <a:latin typeface="Century Gothic" panose="020B0502020202020204" pitchFamily="34" charset="0"/>
              </a:rPr>
              <a:t>(</a:t>
            </a:r>
            <a:r>
              <a:rPr lang="ru-RU" sz="105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Госуслуги.Культура</a:t>
            </a:r>
            <a:r>
              <a:rPr lang="ru-RU" sz="1050" dirty="0">
                <a:solidFill>
                  <a:schemeClr val="bg1"/>
                </a:solidFill>
                <a:latin typeface="Century Gothic" panose="020B0502020202020204" pitchFamily="34" charset="0"/>
              </a:rPr>
              <a:t> / ПБО)</a:t>
            </a:r>
            <a:endParaRPr lang="ru-RU" sz="12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74354D11-62A6-4CD6-ACFF-6EC39457DC36}"/>
              </a:ext>
            </a:extLst>
          </p:cNvPr>
          <p:cNvSpPr txBox="1"/>
          <p:nvPr/>
        </p:nvSpPr>
        <p:spPr>
          <a:xfrm>
            <a:off x="549275" y="1869347"/>
            <a:ext cx="3467100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Запрашивает оформление </a:t>
            </a:r>
            <a:r>
              <a:rPr lang="ru-RU" sz="12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«Пушкинской карты» </a:t>
            </a:r>
            <a:r>
              <a:rPr lang="ru-RU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в банке-участнике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006B2F90-D668-4E12-8D9D-C87F3CA6B65A}"/>
              </a:ext>
            </a:extLst>
          </p:cNvPr>
          <p:cNvSpPr/>
          <p:nvPr/>
        </p:nvSpPr>
        <p:spPr>
          <a:xfrm>
            <a:off x="160448" y="1809676"/>
            <a:ext cx="2952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Candara" panose="020E0502030303020204" pitchFamily="34" charset="0"/>
                <a:cs typeface="Aharoni" panose="02010803020104030203" pitchFamily="2" charset="-79"/>
              </a:rPr>
              <a:t>2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822346E7-29E2-4F67-9DBC-ADBF919C89C4}"/>
              </a:ext>
            </a:extLst>
          </p:cNvPr>
          <p:cNvSpPr txBox="1"/>
          <p:nvPr/>
        </p:nvSpPr>
        <p:spPr>
          <a:xfrm>
            <a:off x="549275" y="2411583"/>
            <a:ext cx="3467100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Идентифицируется через «Госуслуги»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EA7F5C6B-7E9B-4A97-926C-2891FAEE4EEF}"/>
              </a:ext>
            </a:extLst>
          </p:cNvPr>
          <p:cNvSpPr txBox="1"/>
          <p:nvPr/>
        </p:nvSpPr>
        <p:spPr>
          <a:xfrm>
            <a:off x="549275" y="2790054"/>
            <a:ext cx="3467100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Подписывает документы на получение «Карты театрала», фотографируется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D98058B3-5D69-4FC6-AF40-455C7455B55A}"/>
              </a:ext>
            </a:extLst>
          </p:cNvPr>
          <p:cNvSpPr txBox="1"/>
          <p:nvPr/>
        </p:nvSpPr>
        <p:spPr>
          <a:xfrm>
            <a:off x="549275" y="3353191"/>
            <a:ext cx="3467100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Получает виртуальную или пластиковую </a:t>
            </a:r>
            <a:r>
              <a:rPr lang="ru-RU" sz="12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«Пушкинскую карту»</a:t>
            </a:r>
            <a:endParaRPr lang="ru-RU" sz="12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382FC9A3-B8B1-4881-9D21-22A425C6F3A0}"/>
              </a:ext>
            </a:extLst>
          </p:cNvPr>
          <p:cNvSpPr txBox="1"/>
          <p:nvPr/>
        </p:nvSpPr>
        <p:spPr>
          <a:xfrm>
            <a:off x="549275" y="3916328"/>
            <a:ext cx="3467100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Заходит на афишу и выбирает мероприятие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B9E97E4B-6491-4DA8-83E1-EC8BBDC6C6D1}"/>
              </a:ext>
            </a:extLst>
          </p:cNvPr>
          <p:cNvSpPr txBox="1"/>
          <p:nvPr/>
        </p:nvSpPr>
        <p:spPr>
          <a:xfrm>
            <a:off x="549275" y="4377991"/>
            <a:ext cx="3467100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Оплачивает покупку на сайте или в кассе с помощью «Карты театрала»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6D8F7D1B-5216-4274-8A4A-132641E6724C}"/>
              </a:ext>
            </a:extLst>
          </p:cNvPr>
          <p:cNvSpPr/>
          <p:nvPr/>
        </p:nvSpPr>
        <p:spPr>
          <a:xfrm>
            <a:off x="160448" y="2340014"/>
            <a:ext cx="2952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Candara" panose="020E0502030303020204" pitchFamily="34" charset="0"/>
                <a:cs typeface="Aharoni" panose="02010803020104030203" pitchFamily="2" charset="-79"/>
              </a:rPr>
              <a:t>3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964F624D-F19D-4015-AE46-C93EE7E360CD}"/>
              </a:ext>
            </a:extLst>
          </p:cNvPr>
          <p:cNvSpPr/>
          <p:nvPr/>
        </p:nvSpPr>
        <p:spPr>
          <a:xfrm>
            <a:off x="154036" y="2747446"/>
            <a:ext cx="3080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Candara" panose="020E0502030303020204" pitchFamily="34" charset="0"/>
                <a:cs typeface="Aharoni" panose="02010803020104030203" pitchFamily="2" charset="-79"/>
              </a:rPr>
              <a:t>4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="" xmlns:a16="http://schemas.microsoft.com/office/drawing/2014/main" id="{F8CB17CA-11FF-415B-9195-363865CA641B}"/>
              </a:ext>
            </a:extLst>
          </p:cNvPr>
          <p:cNvSpPr/>
          <p:nvPr/>
        </p:nvSpPr>
        <p:spPr>
          <a:xfrm>
            <a:off x="161250" y="3293871"/>
            <a:ext cx="2936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Candara" panose="020E0502030303020204" pitchFamily="34" charset="0"/>
                <a:cs typeface="Aharoni" panose="02010803020104030203" pitchFamily="2" charset="-79"/>
              </a:rPr>
              <a:t>5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="" xmlns:a16="http://schemas.microsoft.com/office/drawing/2014/main" id="{73551CE2-97E5-4388-A4FA-FBCADEFE7DC9}"/>
              </a:ext>
            </a:extLst>
          </p:cNvPr>
          <p:cNvSpPr/>
          <p:nvPr/>
        </p:nvSpPr>
        <p:spPr>
          <a:xfrm>
            <a:off x="154839" y="3878396"/>
            <a:ext cx="3064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Candara" panose="020E0502030303020204" pitchFamily="34" charset="0"/>
                <a:cs typeface="Aharoni" panose="02010803020104030203" pitchFamily="2" charset="-79"/>
              </a:rPr>
              <a:t>6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="" xmlns:a16="http://schemas.microsoft.com/office/drawing/2014/main" id="{E34E7D7A-910B-4162-898E-0C7F72F11B00}"/>
              </a:ext>
            </a:extLst>
          </p:cNvPr>
          <p:cNvSpPr/>
          <p:nvPr/>
        </p:nvSpPr>
        <p:spPr>
          <a:xfrm>
            <a:off x="162053" y="4322830"/>
            <a:ext cx="2920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Candara" panose="020E0502030303020204" pitchFamily="34" charset="0"/>
                <a:cs typeface="Aharoni" panose="02010803020104030203" pitchFamily="2" charset="-79"/>
              </a:rPr>
              <a:t>7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E5CB5EA8-AF36-4913-BE37-A4EF42CBACC7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5FD22CA-19AD-4853-98C6-AFC44A44C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Государственная программа </a:t>
            </a:r>
          </a:p>
        </p:txBody>
      </p:sp>
    </p:spTree>
    <p:extLst>
      <p:ext uri="{BB962C8B-B14F-4D97-AF65-F5344CB8AC3E}">
        <p14:creationId xmlns:p14="http://schemas.microsoft.com/office/powerpoint/2010/main" val="743035252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4FB324E7-7FC2-4C09-BC44-B72446EA6B1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A5266BA0-FA06-4729-A246-85DA80BC7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pc="-58" dirty="0">
                <a:ea typeface="DIN Pro Black"/>
                <a:cs typeface="Arial" panose="020B0604020202020204" pitchFamily="34" charset="0"/>
              </a:rPr>
              <a:t>ТИПОВЫЕ ВОПРОСЫ от учреждений культуры или билетной системы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E0A671A5-AC04-44CA-BC82-8505EF8E3A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018" y="1652849"/>
            <a:ext cx="7153275" cy="25431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1B8C8B8-BA66-48E8-84A2-B924FEEDD4CF}"/>
              </a:ext>
            </a:extLst>
          </p:cNvPr>
          <p:cNvSpPr txBox="1"/>
          <p:nvPr/>
        </p:nvSpPr>
        <p:spPr>
          <a:xfrm>
            <a:off x="157018" y="644432"/>
            <a:ext cx="8551854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dirty="0">
                <a:solidFill>
                  <a:schemeClr val="bg1"/>
                </a:solidFill>
              </a:rPr>
              <a:t>Так на портале </a:t>
            </a:r>
            <a:r>
              <a:rPr lang="en-US" dirty="0">
                <a:solidFill>
                  <a:schemeClr val="bg1"/>
                </a:solidFill>
              </a:rPr>
              <a:t>PRO.</a:t>
            </a:r>
            <a:r>
              <a:rPr lang="ru-RU" dirty="0">
                <a:solidFill>
                  <a:schemeClr val="bg1"/>
                </a:solidFill>
              </a:rPr>
              <a:t>Культура выглядит форма сбора информации для нашего белого листа терминалов. </a:t>
            </a: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sym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DDED751-7A2E-4140-815A-920E314B2F04}"/>
              </a:ext>
            </a:extLst>
          </p:cNvPr>
          <p:cNvSpPr txBox="1"/>
          <p:nvPr/>
        </p:nvSpPr>
        <p:spPr>
          <a:xfrm>
            <a:off x="157018" y="4281113"/>
            <a:ext cx="8551854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b="1" i="1" u="sng" dirty="0">
                <a:solidFill>
                  <a:srgbClr val="C00000"/>
                </a:solidFill>
              </a:rPr>
              <a:t>ОЧЕНЬ ВАЖНО!</a:t>
            </a:r>
            <a:r>
              <a:rPr lang="ru-RU" b="1" i="1" dirty="0">
                <a:solidFill>
                  <a:srgbClr val="C00000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Для участия в программе нет необходимости получать терминалы именно в Почта Банке. Их можно получить у того банка, кто «</a:t>
            </a:r>
            <a:r>
              <a:rPr lang="ru-RU" dirty="0" err="1">
                <a:solidFill>
                  <a:schemeClr val="bg1"/>
                </a:solidFill>
              </a:rPr>
              <a:t>эквайрит</a:t>
            </a:r>
            <a:r>
              <a:rPr lang="ru-RU" dirty="0">
                <a:solidFill>
                  <a:schemeClr val="bg1"/>
                </a:solidFill>
              </a:rPr>
              <a:t>» учреждение.</a:t>
            </a:r>
            <a:endParaRPr kumimoji="0" lang="ru-RU" sz="1800" b="0" i="0" u="sng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7671235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="" xmlns:a16="http://schemas.microsoft.com/office/drawing/2014/main" id="{88973875-FA61-4767-AF78-99C91FB7F1D0}"/>
              </a:ext>
            </a:extLst>
          </p:cNvPr>
          <p:cNvGrpSpPr/>
          <p:nvPr/>
        </p:nvGrpSpPr>
        <p:grpSpPr>
          <a:xfrm>
            <a:off x="1" y="0"/>
            <a:ext cx="9182099" cy="5118100"/>
            <a:chOff x="0" y="0"/>
            <a:chExt cx="12228945" cy="6858000"/>
          </a:xfrm>
        </p:grpSpPr>
        <p:sp>
          <p:nvSpPr>
            <p:cNvPr id="4" name="Прямоугольник 3">
              <a:extLst>
                <a:ext uri="{FF2B5EF4-FFF2-40B4-BE49-F238E27FC236}">
                  <a16:creationId xmlns="" xmlns:a16="http://schemas.microsoft.com/office/drawing/2014/main" id="{E023B4F8-FE52-46FD-A444-B55DB3945C38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011D45"/>
            </a:solidFill>
            <a:ln w="25400" cap="flat">
              <a:noFill/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endParaRPr>
            </a:p>
          </p:txBody>
        </p:sp>
        <p:pic>
          <p:nvPicPr>
            <p:cNvPr id="5" name="Рисунок 4">
              <a:extLst>
                <a:ext uri="{FF2B5EF4-FFF2-40B4-BE49-F238E27FC236}">
                  <a16:creationId xmlns="" xmlns:a16="http://schemas.microsoft.com/office/drawing/2014/main" id="{4BFD1160-4AAF-417D-B9F0-5B2AA7537E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6945" y="2624918"/>
              <a:ext cx="12192000" cy="2763090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7AA07172-BCD0-4E31-9538-83D8DE77F341}"/>
              </a:ext>
            </a:extLst>
          </p:cNvPr>
          <p:cNvSpPr txBox="1"/>
          <p:nvPr/>
        </p:nvSpPr>
        <p:spPr>
          <a:xfrm>
            <a:off x="279400" y="1535318"/>
            <a:ext cx="830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3200" b="1" dirty="0">
                <a:solidFill>
                  <a:schemeClr val="bg1"/>
                </a:solidFill>
                <a:sym typeface="Helvetica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8556308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63321</TotalTime>
  <Words>344</Words>
  <Application>Microsoft Office PowerPoint</Application>
  <PresentationFormat>Произвольный</PresentationFormat>
  <Paragraphs>92</Paragraphs>
  <Slides>9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9" baseType="lpstr">
      <vt:lpstr>Aharoni</vt:lpstr>
      <vt:lpstr>Arial</vt:lpstr>
      <vt:lpstr>Calibri</vt:lpstr>
      <vt:lpstr>Calibri Light</vt:lpstr>
      <vt:lpstr>Candara</vt:lpstr>
      <vt:lpstr>Century Gothic</vt:lpstr>
      <vt:lpstr>DIN Pro Black</vt:lpstr>
      <vt:lpstr>DIN Pro Bold</vt:lpstr>
      <vt:lpstr>Helvetica</vt:lpstr>
      <vt:lpstr>Office Theme</vt:lpstr>
      <vt:lpstr>Презентация PowerPoint</vt:lpstr>
      <vt:lpstr>Государственная программа </vt:lpstr>
      <vt:lpstr>Государственная программа </vt:lpstr>
      <vt:lpstr>Пушкинская карта </vt:lpstr>
      <vt:lpstr>Именной билет с отметкой при оплате пушкинской картой</vt:lpstr>
      <vt:lpstr>Государственная программа </vt:lpstr>
      <vt:lpstr>Государственная программа </vt:lpstr>
      <vt:lpstr>ТИПОВЫЕ ВОПРОСЫ от учреждений культуры или билетной системы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Минаев Игорь Александрович</dc:creator>
  <cp:lastModifiedBy>Varvara N. Lebedeva</cp:lastModifiedBy>
  <cp:revision>1008</cp:revision>
  <cp:lastPrinted>2017-07-24T15:48:56Z</cp:lastPrinted>
  <dcterms:modified xsi:type="dcterms:W3CDTF">2021-08-05T05:44:08Z</dcterms:modified>
</cp:coreProperties>
</file>