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6" r:id="rId3"/>
    <p:sldId id="259" r:id="rId4"/>
    <p:sldId id="268" r:id="rId5"/>
    <p:sldId id="269" r:id="rId6"/>
    <p:sldId id="260" r:id="rId7"/>
    <p:sldId id="270" r:id="rId8"/>
    <p:sldId id="271" r:id="rId9"/>
    <p:sldId id="272" r:id="rId10"/>
    <p:sldId id="274" r:id="rId11"/>
    <p:sldId id="275" r:id="rId12"/>
  </p:sldIdLst>
  <p:sldSz cx="14630400" cy="8229600"/>
  <p:notesSz cx="8229600" cy="14630400"/>
  <p:embeddedFontLst>
    <p:embeddedFont>
      <p:font typeface="Alice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ora" pitchFamily="2" charset="-52"/>
      <p:regular r:id="rId19"/>
      <p:bold r:id="rId20"/>
      <p:italic r:id="rId21"/>
      <p:boldItalic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10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43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035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8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23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291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86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70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717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05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3406021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Лучшие практики </a:t>
            </a:r>
            <a:r>
              <a:rPr lang="en-US" sz="4450" dirty="0" err="1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учреждений</a:t>
            </a:r>
            <a:r>
              <a:rPr lang="en-US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</a:t>
            </a:r>
            <a:r>
              <a:rPr lang="en-US" sz="4450" dirty="0" err="1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культур</a:t>
            </a: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ы</a:t>
            </a:r>
          </a:p>
          <a:p>
            <a:pPr marL="0" indent="0" algn="l">
              <a:lnSpc>
                <a:spcPts val="5550"/>
              </a:lnSpc>
              <a:buNone/>
            </a:pPr>
            <a:endParaRPr lang="ru-RU" sz="4450" dirty="0">
              <a:solidFill>
                <a:srgbClr val="233E32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marL="0" indent="0" algn="r">
              <a:lnSpc>
                <a:spcPts val="5550"/>
              </a:lnSpc>
              <a:buNone/>
            </a:pP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Центр культурного развития «Среда»</a:t>
            </a:r>
          </a:p>
          <a:p>
            <a:pPr marL="0" indent="0" algn="r">
              <a:lnSpc>
                <a:spcPts val="5550"/>
              </a:lnSpc>
              <a:buNone/>
            </a:pP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Костомукша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063D17-12CF-4293-87CD-3354DC7DD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9230" y="247979"/>
            <a:ext cx="3455110" cy="29670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2882" y="1501917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Бюджет:</a:t>
            </a:r>
          </a:p>
          <a:p>
            <a:pPr marL="0" indent="0" algn="l">
              <a:lnSpc>
                <a:spcPts val="5550"/>
              </a:lnSpc>
              <a:buNone/>
            </a:pPr>
            <a:endParaRPr lang="ru-RU" sz="4450" dirty="0">
              <a:solidFill>
                <a:srgbClr val="233E32"/>
              </a:solidFill>
              <a:latin typeface="Alice" pitchFamily="34" charset="0"/>
              <a:ea typeface="Alice" pitchFamily="34" charset="-122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</a:rPr>
              <a:t>-Таблица их рекомендаций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</a:rPr>
              <a:t>-КП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</a:rPr>
              <a:t>-Скрины</a:t>
            </a:r>
            <a:endParaRPr lang="en-US" sz="4450" dirty="0"/>
          </a:p>
        </p:txBody>
      </p:sp>
    </p:spTree>
    <p:extLst>
      <p:ext uri="{BB962C8B-B14F-4D97-AF65-F5344CB8AC3E}">
        <p14:creationId xmlns:p14="http://schemas.microsoft.com/office/powerpoint/2010/main" val="2043793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9D96C0-D89E-498B-AD01-5343746CA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269" y="0"/>
            <a:ext cx="688586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61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2768A5-E63A-4107-8482-F18B045C55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2" t="5364"/>
          <a:stretch/>
        </p:blipFill>
        <p:spPr>
          <a:xfrm>
            <a:off x="155986" y="161364"/>
            <a:ext cx="14318428" cy="73555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3AD9C3-0EFA-4B6C-8F4F-748C41CE5FCF}"/>
              </a:ext>
            </a:extLst>
          </p:cNvPr>
          <p:cNvSpPr txBox="1"/>
          <p:nvPr/>
        </p:nvSpPr>
        <p:spPr>
          <a:xfrm>
            <a:off x="7863840" y="6293659"/>
            <a:ext cx="54756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/>
              <a:t>НОВАЯБИБЛИОТЕКА.РФ</a:t>
            </a:r>
          </a:p>
        </p:txBody>
      </p:sp>
    </p:spTree>
    <p:extLst>
      <p:ext uri="{BB962C8B-B14F-4D97-AF65-F5344CB8AC3E}">
        <p14:creationId xmlns:p14="http://schemas.microsoft.com/office/powerpoint/2010/main" val="3086535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91628"/>
            <a:ext cx="1241345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b="1" dirty="0">
                <a:solidFill>
                  <a:srgbClr val="233E32"/>
                </a:solidFill>
                <a:latin typeface="Alice" pitchFamily="34" charset="0"/>
                <a:ea typeface="Alice" pitchFamily="34" charset="-122"/>
              </a:rPr>
              <a:t>Состав</a:t>
            </a: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</a:rPr>
              <a:t> </a:t>
            </a:r>
            <a:r>
              <a:rPr lang="ru-RU" sz="4450" b="1" dirty="0">
                <a:solidFill>
                  <a:srgbClr val="233E32"/>
                </a:solidFill>
                <a:latin typeface="Alice" pitchFamily="34" charset="0"/>
                <a:ea typeface="Alice" pitchFamily="34" charset="-122"/>
              </a:rPr>
              <a:t>заявки</a:t>
            </a: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</a:rPr>
              <a:t> 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867382"/>
            <a:ext cx="28921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3600" b="1" dirty="0">
                <a:solidFill>
                  <a:srgbClr val="233E32"/>
                </a:solidFill>
                <a:latin typeface="Alice" pitchFamily="34" charset="0"/>
                <a:ea typeface="Alice" pitchFamily="34" charset="-122"/>
              </a:rPr>
              <a:t>Анкета</a:t>
            </a:r>
            <a:endParaRPr lang="en-US" sz="3600" b="1" dirty="0"/>
          </a:p>
        </p:txBody>
      </p:sp>
      <p:sp>
        <p:nvSpPr>
          <p:cNvPr id="4" name="Text 2"/>
          <p:cNvSpPr/>
          <p:nvPr/>
        </p:nvSpPr>
        <p:spPr>
          <a:xfrm>
            <a:off x="793790" y="3448525"/>
            <a:ext cx="6521410" cy="4501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FontTx/>
              <a:buChar char="-"/>
            </a:pPr>
            <a:r>
              <a:rPr lang="ru-RU" sz="2400" dirty="0">
                <a:solidFill>
                  <a:srgbClr val="2C2821"/>
                </a:solidFill>
                <a:latin typeface="Lora" pitchFamily="2" charset="-52"/>
              </a:rPr>
              <a:t>Общие данные о ДК (+сайт, сотрудники, </a:t>
            </a:r>
            <a:r>
              <a:rPr lang="ru-RU" sz="2400" dirty="0" err="1">
                <a:solidFill>
                  <a:srgbClr val="2C2821"/>
                </a:solidFill>
                <a:latin typeface="Lora" pitchFamily="2" charset="-52"/>
              </a:rPr>
              <a:t>тех.база</a:t>
            </a:r>
            <a:r>
              <a:rPr lang="ru-RU" sz="2400" dirty="0">
                <a:solidFill>
                  <a:srgbClr val="2C2821"/>
                </a:solidFill>
                <a:latin typeface="Lora" pitchFamily="2" charset="-52"/>
              </a:rPr>
              <a:t>, фото)</a:t>
            </a:r>
          </a:p>
          <a:p>
            <a:pPr marL="342900" indent="-342900" algn="l">
              <a:lnSpc>
                <a:spcPts val="2850"/>
              </a:lnSpc>
              <a:buFontTx/>
              <a:buChar char="-"/>
            </a:pPr>
            <a:endParaRPr lang="ru-RU" sz="2400" dirty="0">
              <a:solidFill>
                <a:srgbClr val="2C2821"/>
              </a:solidFill>
              <a:latin typeface="Lora" pitchFamily="2" charset="-52"/>
            </a:endParaRPr>
          </a:p>
          <a:p>
            <a:pPr marL="342900" indent="-342900" algn="l">
              <a:lnSpc>
                <a:spcPts val="2850"/>
              </a:lnSpc>
              <a:buFontTx/>
              <a:buChar char="-"/>
            </a:pPr>
            <a:r>
              <a:rPr lang="ru-RU" sz="2400" dirty="0">
                <a:solidFill>
                  <a:srgbClr val="2C2821"/>
                </a:solidFill>
                <a:latin typeface="Lora" pitchFamily="2" charset="-52"/>
              </a:rPr>
              <a:t>Правоустанавливающие и иные документы ( ! пользование зданием не менее 10 лет, </a:t>
            </a:r>
            <a:r>
              <a:rPr lang="en-US" sz="2400" dirty="0">
                <a:solidFill>
                  <a:srgbClr val="2C2821"/>
                </a:solidFill>
                <a:latin typeface="Lora" pitchFamily="2" charset="-52"/>
              </a:rPr>
              <a:t>c</a:t>
            </a:r>
            <a:r>
              <a:rPr lang="ru-RU" sz="2400" dirty="0">
                <a:latin typeface="Lora" pitchFamily="2" charset="-52"/>
              </a:rPr>
              <a:t>ведения о капитальном ремонте или реконструкции, сведения об отсутствии аварийного состояния зданий</a:t>
            </a:r>
            <a:r>
              <a:rPr lang="ru-RU" sz="2400" dirty="0">
                <a:solidFill>
                  <a:srgbClr val="2C2821"/>
                </a:solidFill>
                <a:latin typeface="Lora" pitchFamily="2" charset="-52"/>
              </a:rPr>
              <a:t>)</a:t>
            </a:r>
            <a:endParaRPr lang="en-US" sz="2400" dirty="0">
              <a:solidFill>
                <a:srgbClr val="2C2821"/>
              </a:solidFill>
              <a:latin typeface="Lora" pitchFamily="2" charset="-52"/>
            </a:endParaRPr>
          </a:p>
          <a:p>
            <a:pPr marL="342900" indent="-342900" algn="l">
              <a:lnSpc>
                <a:spcPts val="2850"/>
              </a:lnSpc>
              <a:buFontTx/>
              <a:buChar char="-"/>
            </a:pPr>
            <a:r>
              <a:rPr lang="ru-RU" sz="2400" dirty="0">
                <a:solidFill>
                  <a:srgbClr val="2C2821"/>
                </a:solidFill>
                <a:latin typeface="Lora" pitchFamily="2" charset="-52"/>
              </a:rPr>
              <a:t>Информация о практике (+ дорожная карта и пр.)</a:t>
            </a:r>
            <a:endParaRPr lang="en-US" sz="2400" dirty="0">
              <a:solidFill>
                <a:srgbClr val="2C2821"/>
              </a:solidFill>
              <a:latin typeface="Lora" pitchFamily="2" charset="-52"/>
            </a:endParaRPr>
          </a:p>
          <a:p>
            <a:pPr marL="342900" indent="-342900" algn="l">
              <a:lnSpc>
                <a:spcPts val="2850"/>
              </a:lnSpc>
              <a:buFontTx/>
              <a:buChar char="-"/>
            </a:pPr>
            <a:endParaRPr lang="ru-RU" sz="2400" dirty="0">
              <a:solidFill>
                <a:srgbClr val="2C2821"/>
              </a:solidFill>
              <a:latin typeface="Lora" pitchFamily="2" charset="-52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ru-RU" sz="1750" dirty="0">
              <a:solidFill>
                <a:srgbClr val="2C2821"/>
              </a:solidFill>
              <a:latin typeface="Lora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ru-RU" sz="1750" dirty="0">
              <a:solidFill>
                <a:srgbClr val="2C2821"/>
              </a:solidFill>
              <a:latin typeface="Lora" pitchFamily="34" charset="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2867382"/>
            <a:ext cx="506223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ru-RU" sz="3600" b="1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Предварительная смета</a:t>
            </a:r>
            <a:endParaRPr lang="en-US" sz="3600" b="1" dirty="0"/>
          </a:p>
        </p:txBody>
      </p:sp>
      <p:sp>
        <p:nvSpPr>
          <p:cNvPr id="8" name="Text 6"/>
          <p:cNvSpPr/>
          <p:nvPr/>
        </p:nvSpPr>
        <p:spPr>
          <a:xfrm>
            <a:off x="7939683" y="3476863"/>
            <a:ext cx="590454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3 000 000 – </a:t>
            </a:r>
            <a:r>
              <a:rPr lang="ru-RU" sz="2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средства федерального бюджета + </a:t>
            </a:r>
            <a:r>
              <a:rPr lang="ru-RU" sz="2400" dirty="0" err="1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софинанс</a:t>
            </a:r>
            <a:r>
              <a:rPr lang="ru-RU" sz="2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ru-RU" sz="2400" dirty="0" err="1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субьекта</a:t>
            </a:r>
            <a:endParaRPr lang="ru-RU" sz="2400" dirty="0">
              <a:solidFill>
                <a:srgbClr val="2C2821"/>
              </a:solidFill>
              <a:latin typeface="Lora" pitchFamily="34" charset="0"/>
              <a:ea typeface="Lora" pitchFamily="34" charset="-122"/>
              <a:cs typeface="Lora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ru-RU" sz="2400" dirty="0">
              <a:solidFill>
                <a:srgbClr val="2C2821"/>
              </a:solidFill>
              <a:latin typeface="Lora" pitchFamily="34" charset="0"/>
              <a:ea typeface="Lora" pitchFamily="34" charset="-122"/>
              <a:cs typeface="Lora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ru-RU" sz="24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Общая смета больше 3 000 000 руб. </a:t>
            </a:r>
          </a:p>
          <a:p>
            <a:pPr marL="0" indent="0" algn="l">
              <a:lnSpc>
                <a:spcPts val="2850"/>
              </a:lnSpc>
              <a:buNone/>
            </a:pPr>
            <a:endParaRPr lang="ru-RU" sz="2400" dirty="0">
              <a:solidFill>
                <a:srgbClr val="2C2821"/>
              </a:solidFill>
              <a:latin typeface="Lora" pitchFamily="34" charset="0"/>
              <a:ea typeface="Lora" pitchFamily="34" charset="-122"/>
              <a:cs typeface="Lora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ru-RU" sz="2400" dirty="0">
              <a:solidFill>
                <a:srgbClr val="2C2821"/>
              </a:solidFill>
              <a:latin typeface="Lora" pitchFamily="34" charset="0"/>
              <a:ea typeface="Lora" pitchFamily="34" charset="-122"/>
              <a:cs typeface="Lora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599521" y="3476863"/>
            <a:ext cx="30480" cy="1814513"/>
          </a:xfrm>
          <a:prstGeom prst="rect">
            <a:avLst/>
          </a:prstGeom>
          <a:solidFill>
            <a:srgbClr val="1B5F39"/>
          </a:solidFill>
          <a:ln/>
        </p:spPr>
      </p:sp>
    </p:spTree>
    <p:extLst>
      <p:ext uri="{BB962C8B-B14F-4D97-AF65-F5344CB8AC3E}">
        <p14:creationId xmlns:p14="http://schemas.microsoft.com/office/powerpoint/2010/main" val="91202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6365" y="321877"/>
            <a:ext cx="12707057" cy="61682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2400" dirty="0">
                <a:latin typeface="Lora" pitchFamily="2" charset="-52"/>
              </a:rPr>
              <a:t>● Текущий ремонт помещений дома культуры; </a:t>
            </a:r>
            <a:endParaRPr lang="en-US" sz="2400" dirty="0">
              <a:latin typeface="Lora" pitchFamily="2" charset="-52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ru-RU" sz="2400" dirty="0">
                <a:latin typeface="Lora" pitchFamily="2" charset="-52"/>
              </a:rPr>
              <a:t>● Приобретение оборудования и технических средств</a:t>
            </a:r>
            <a:endParaRPr lang="en-US" sz="2400" dirty="0">
              <a:latin typeface="Lora" pitchFamily="2" charset="-52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ru-RU" sz="2400" dirty="0">
                <a:latin typeface="Lora" pitchFamily="2" charset="-52"/>
              </a:rPr>
              <a:t>● Приобретение специализированного оборудования для работы с людьми с ограниченными возможностями здоровья </a:t>
            </a:r>
            <a:endParaRPr lang="en-US" sz="2400" dirty="0">
              <a:latin typeface="Lora" pitchFamily="2" charset="-52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ru-RU" sz="2400" dirty="0">
                <a:latin typeface="Lora" pitchFamily="2" charset="-52"/>
              </a:rPr>
              <a:t>● Приобретение специального программного обеспечения для создания информационных и презентационных материалов, кино-, видео-, </a:t>
            </a:r>
            <a:r>
              <a:rPr lang="ru-RU" sz="2400" dirty="0" err="1">
                <a:latin typeface="Lora" pitchFamily="2" charset="-52"/>
              </a:rPr>
              <a:t>аудиои</a:t>
            </a:r>
            <a:r>
              <a:rPr lang="ru-RU" sz="2400" dirty="0">
                <a:latin typeface="Lora" pitchFamily="2" charset="-52"/>
              </a:rPr>
              <a:t> фотопродукции, а также мультимедийной продукции; </a:t>
            </a:r>
            <a:endParaRPr lang="en-US" sz="2400" dirty="0">
              <a:latin typeface="Lora" pitchFamily="2" charset="-52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ru-RU" sz="2400" dirty="0">
                <a:latin typeface="Lora" pitchFamily="2" charset="-52"/>
              </a:rPr>
              <a:t>● Приобретение мебели </a:t>
            </a:r>
            <a:endParaRPr lang="en-US" sz="2400" dirty="0">
              <a:latin typeface="Lora" pitchFamily="2" charset="-52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ru-RU" sz="2400" dirty="0">
                <a:latin typeface="Lora" pitchFamily="2" charset="-52"/>
              </a:rPr>
              <a:t>● Обеспечение профессиональной переподготовки и повышения квалификации работников дома культуры. </a:t>
            </a:r>
            <a:endParaRPr lang="en-US" sz="2400" dirty="0">
              <a:latin typeface="Lora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874351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3649" y="651455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5 тематических направлений практик  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623648" y="1906104"/>
            <a:ext cx="4593313" cy="1088708"/>
          </a:xfrm>
          <a:prstGeom prst="roundRect">
            <a:avLst>
              <a:gd name="adj" fmla="val 480029"/>
            </a:avLst>
          </a:prstGeom>
          <a:solidFill>
            <a:srgbClr val="F0EDE6"/>
          </a:solidFill>
          <a:ln/>
        </p:spPr>
        <p:txBody>
          <a:bodyPr/>
          <a:lstStyle/>
          <a:p>
            <a:pPr algn="ctr"/>
            <a:r>
              <a:rPr lang="ru-RU" sz="2000" b="1" dirty="0"/>
              <a:t>1. Этнокультурное наследие</a:t>
            </a:r>
          </a:p>
        </p:txBody>
      </p:sp>
      <p:sp>
        <p:nvSpPr>
          <p:cNvPr id="5" name="Text 3"/>
          <p:cNvSpPr/>
          <p:nvPr/>
        </p:nvSpPr>
        <p:spPr>
          <a:xfrm>
            <a:off x="1020604" y="4419600"/>
            <a:ext cx="307919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16" name="Shape 1">
            <a:extLst>
              <a:ext uri="{FF2B5EF4-FFF2-40B4-BE49-F238E27FC236}">
                <a16:creationId xmlns:a16="http://schemas.microsoft.com/office/drawing/2014/main" id="{6EA90D3A-4173-4B66-BD6E-30E0E1645263}"/>
              </a:ext>
            </a:extLst>
          </p:cNvPr>
          <p:cNvSpPr/>
          <p:nvPr/>
        </p:nvSpPr>
        <p:spPr>
          <a:xfrm>
            <a:off x="5446150" y="1842198"/>
            <a:ext cx="4321794" cy="1088707"/>
          </a:xfrm>
          <a:prstGeom prst="roundRect">
            <a:avLst>
              <a:gd name="adj" fmla="val 480029"/>
            </a:avLst>
          </a:prstGeom>
          <a:solidFill>
            <a:srgbClr val="F0EDE6"/>
          </a:solidFill>
          <a:ln/>
        </p:spPr>
        <p:txBody>
          <a:bodyPr/>
          <a:lstStyle/>
          <a:p>
            <a:pPr algn="ctr"/>
            <a:r>
              <a:rPr lang="ru-RU" sz="2000" b="1" dirty="0"/>
              <a:t>2. Культурно-просветительские проекты</a:t>
            </a:r>
          </a:p>
        </p:txBody>
      </p:sp>
      <p:sp>
        <p:nvSpPr>
          <p:cNvPr id="17" name="Shape 1">
            <a:extLst>
              <a:ext uri="{FF2B5EF4-FFF2-40B4-BE49-F238E27FC236}">
                <a16:creationId xmlns:a16="http://schemas.microsoft.com/office/drawing/2014/main" id="{652FA9F6-010F-4382-B72B-5F0C113B9FBD}"/>
              </a:ext>
            </a:extLst>
          </p:cNvPr>
          <p:cNvSpPr/>
          <p:nvPr/>
        </p:nvSpPr>
        <p:spPr>
          <a:xfrm>
            <a:off x="9997132" y="1811238"/>
            <a:ext cx="4593313" cy="1088708"/>
          </a:xfrm>
          <a:prstGeom prst="roundRect">
            <a:avLst>
              <a:gd name="adj" fmla="val 480029"/>
            </a:avLst>
          </a:prstGeom>
          <a:solidFill>
            <a:srgbClr val="F0EDE6"/>
          </a:solidFill>
          <a:ln/>
        </p:spPr>
        <p:txBody>
          <a:bodyPr/>
          <a:lstStyle/>
          <a:p>
            <a:pPr algn="ctr"/>
            <a:r>
              <a:rPr lang="ru-RU" sz="2000" b="1" dirty="0"/>
              <a:t>3. Социально значимые и инклюзивные проекты</a:t>
            </a:r>
          </a:p>
        </p:txBody>
      </p:sp>
      <p:sp>
        <p:nvSpPr>
          <p:cNvPr id="18" name="Shape 1">
            <a:extLst>
              <a:ext uri="{FF2B5EF4-FFF2-40B4-BE49-F238E27FC236}">
                <a16:creationId xmlns:a16="http://schemas.microsoft.com/office/drawing/2014/main" id="{C90C62B3-A8F9-40F1-A56C-567873F374BB}"/>
              </a:ext>
            </a:extLst>
          </p:cNvPr>
          <p:cNvSpPr/>
          <p:nvPr/>
        </p:nvSpPr>
        <p:spPr>
          <a:xfrm>
            <a:off x="2560201" y="4596765"/>
            <a:ext cx="4593313" cy="1088708"/>
          </a:xfrm>
          <a:prstGeom prst="roundRect">
            <a:avLst>
              <a:gd name="adj" fmla="val 480029"/>
            </a:avLst>
          </a:prstGeom>
          <a:solidFill>
            <a:srgbClr val="F0EDE6"/>
          </a:solidFill>
          <a:ln/>
        </p:spPr>
        <p:txBody>
          <a:bodyPr/>
          <a:lstStyle/>
          <a:p>
            <a:pPr algn="ctr"/>
            <a:r>
              <a:rPr lang="ru-RU" sz="2000" b="1" dirty="0"/>
              <a:t>4. Народное творчество</a:t>
            </a:r>
          </a:p>
        </p:txBody>
      </p:sp>
      <p:sp>
        <p:nvSpPr>
          <p:cNvPr id="19" name="Shape 1">
            <a:extLst>
              <a:ext uri="{FF2B5EF4-FFF2-40B4-BE49-F238E27FC236}">
                <a16:creationId xmlns:a16="http://schemas.microsoft.com/office/drawing/2014/main" id="{9BB57870-AFED-4EBC-8362-78B5BEE3427E}"/>
              </a:ext>
            </a:extLst>
          </p:cNvPr>
          <p:cNvSpPr/>
          <p:nvPr/>
        </p:nvSpPr>
        <p:spPr>
          <a:xfrm>
            <a:off x="8424735" y="4596765"/>
            <a:ext cx="4593313" cy="1088708"/>
          </a:xfrm>
          <a:prstGeom prst="roundRect">
            <a:avLst>
              <a:gd name="adj" fmla="val 480029"/>
            </a:avLst>
          </a:prstGeom>
          <a:solidFill>
            <a:srgbClr val="F0EDE6"/>
          </a:solidFill>
          <a:ln/>
        </p:spPr>
        <p:txBody>
          <a:bodyPr/>
          <a:lstStyle/>
          <a:p>
            <a:pPr algn="ctr"/>
            <a:r>
              <a:rPr lang="ru-RU" sz="2000" b="1" dirty="0"/>
              <a:t>5. Современные технологии и инновации</a:t>
            </a:r>
          </a:p>
        </p:txBody>
      </p:sp>
      <p:sp>
        <p:nvSpPr>
          <p:cNvPr id="20" name="Shape 1">
            <a:extLst>
              <a:ext uri="{FF2B5EF4-FFF2-40B4-BE49-F238E27FC236}">
                <a16:creationId xmlns:a16="http://schemas.microsoft.com/office/drawing/2014/main" id="{DC46BB7E-BCAD-4CE4-9DE6-E47D29355EBB}"/>
              </a:ext>
            </a:extLst>
          </p:cNvPr>
          <p:cNvSpPr/>
          <p:nvPr/>
        </p:nvSpPr>
        <p:spPr>
          <a:xfrm>
            <a:off x="2196057" y="6565958"/>
            <a:ext cx="11089637" cy="1088708"/>
          </a:xfrm>
          <a:prstGeom prst="roundRect">
            <a:avLst>
              <a:gd name="adj" fmla="val 480029"/>
            </a:avLst>
          </a:prstGeom>
          <a:solidFill>
            <a:srgbClr val="F0EDE6"/>
          </a:solidFill>
          <a:ln/>
        </p:spPr>
        <p:txBody>
          <a:bodyPr/>
          <a:lstStyle/>
          <a:p>
            <a:pPr algn="ctr"/>
            <a:r>
              <a:rPr lang="ru-RU" sz="2000" b="1" dirty="0"/>
              <a:t>! </a:t>
            </a:r>
            <a:r>
              <a:rPr lang="ru-RU" sz="2400" b="1" i="1" dirty="0"/>
              <a:t>Практика реализована в срок не более 3 лет до даты подачи заявки</a:t>
            </a:r>
          </a:p>
        </p:txBody>
      </p:sp>
    </p:spTree>
    <p:extLst>
      <p:ext uri="{BB962C8B-B14F-4D97-AF65-F5344CB8AC3E}">
        <p14:creationId xmlns:p14="http://schemas.microsoft.com/office/powerpoint/2010/main" val="1868330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46240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217426"/>
            <a:ext cx="4196358" cy="3665815"/>
          </a:xfrm>
          <a:prstGeom prst="roundRect">
            <a:avLst>
              <a:gd name="adj" fmla="val 928"/>
            </a:avLst>
          </a:prstGeom>
          <a:solidFill>
            <a:srgbClr val="F0EDE6"/>
          </a:solidFill>
          <a:ln/>
        </p:spPr>
      </p:sp>
      <p:sp>
        <p:nvSpPr>
          <p:cNvPr id="4" name="Shape 2"/>
          <p:cNvSpPr/>
          <p:nvPr/>
        </p:nvSpPr>
        <p:spPr>
          <a:xfrm>
            <a:off x="1020604" y="3444240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1B5F39"/>
          </a:solidFill>
          <a:ln/>
        </p:spPr>
      </p:sp>
      <p:sp>
        <p:nvSpPr>
          <p:cNvPr id="5" name="Text 3"/>
          <p:cNvSpPr/>
          <p:nvPr/>
        </p:nvSpPr>
        <p:spPr>
          <a:xfrm>
            <a:off x="1020604" y="4351496"/>
            <a:ext cx="304597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20604" y="4841915"/>
            <a:ext cx="374273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b="1" dirty="0">
                <a:latin typeface="Lora" pitchFamily="2" charset="-52"/>
              </a:rPr>
              <a:t>Культурно-просветительские проекты</a:t>
            </a:r>
            <a:endParaRPr lang="en-US" sz="2000" dirty="0">
              <a:latin typeface="Lora" pitchFamily="2" charset="-52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216962" y="3217426"/>
            <a:ext cx="4196358" cy="3665815"/>
          </a:xfrm>
          <a:prstGeom prst="roundRect">
            <a:avLst>
              <a:gd name="adj" fmla="val 928"/>
            </a:avLst>
          </a:prstGeom>
          <a:solidFill>
            <a:srgbClr val="F0EDE6"/>
          </a:solidFill>
          <a:ln/>
        </p:spPr>
      </p:sp>
      <p:sp>
        <p:nvSpPr>
          <p:cNvPr id="8" name="Shape 6"/>
          <p:cNvSpPr/>
          <p:nvPr/>
        </p:nvSpPr>
        <p:spPr>
          <a:xfrm>
            <a:off x="5443776" y="3444240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1B5F39"/>
          </a:solidFill>
          <a:ln/>
        </p:spPr>
      </p:sp>
      <p:sp>
        <p:nvSpPr>
          <p:cNvPr id="10" name="Text 8"/>
          <p:cNvSpPr/>
          <p:nvPr/>
        </p:nvSpPr>
        <p:spPr>
          <a:xfrm>
            <a:off x="5443776" y="4841915"/>
            <a:ext cx="374273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b="1" dirty="0">
                <a:solidFill>
                  <a:srgbClr val="2C2821"/>
                </a:solidFill>
                <a:latin typeface="Lora" pitchFamily="34" charset="0"/>
              </a:rPr>
              <a:t>Цель и задачи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b="1" dirty="0">
                <a:solidFill>
                  <a:srgbClr val="2C2821"/>
                </a:solidFill>
                <a:latin typeface="Lora" pitchFamily="34" charset="0"/>
              </a:rPr>
              <a:t>ЦА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b="1" dirty="0">
                <a:solidFill>
                  <a:srgbClr val="2C2821"/>
                </a:solidFill>
                <a:latin typeface="Lora" pitchFamily="34" charset="0"/>
              </a:rPr>
              <a:t>Сотрудники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b="1" dirty="0">
                <a:solidFill>
                  <a:srgbClr val="2C2821"/>
                </a:solidFill>
                <a:latin typeface="Lora" pitchFamily="34" charset="0"/>
              </a:rPr>
              <a:t>Ресурсы</a:t>
            </a:r>
          </a:p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3217426"/>
            <a:ext cx="4196358" cy="3665815"/>
          </a:xfrm>
          <a:prstGeom prst="roundRect">
            <a:avLst>
              <a:gd name="adj" fmla="val 928"/>
            </a:avLst>
          </a:prstGeom>
          <a:solidFill>
            <a:srgbClr val="F0EDE6"/>
          </a:solidFill>
          <a:ln/>
        </p:spPr>
      </p:sp>
      <p:sp>
        <p:nvSpPr>
          <p:cNvPr id="12" name="Shape 10"/>
          <p:cNvSpPr/>
          <p:nvPr/>
        </p:nvSpPr>
        <p:spPr>
          <a:xfrm>
            <a:off x="9866948" y="3444240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1B5F39"/>
          </a:solidFill>
          <a:ln/>
        </p:spPr>
      </p:sp>
      <p:sp>
        <p:nvSpPr>
          <p:cNvPr id="14" name="Text 12"/>
          <p:cNvSpPr/>
          <p:nvPr/>
        </p:nvSpPr>
        <p:spPr>
          <a:xfrm>
            <a:off x="9866948" y="4841915"/>
            <a:ext cx="374273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2000" b="1" dirty="0" err="1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Видеовизитка</a:t>
            </a:r>
            <a:endParaRPr lang="ru-RU" sz="2000" b="1" dirty="0">
              <a:solidFill>
                <a:srgbClr val="2C2821"/>
              </a:solidFill>
              <a:latin typeface="Lora" pitchFamily="34" charset="0"/>
              <a:ea typeface="Lora" pitchFamily="34" charset="-122"/>
              <a:cs typeface="Lora" pitchFamily="34" charset="-120"/>
            </a:endParaRPr>
          </a:p>
          <a:p>
            <a:pPr marL="0" indent="0" algn="l">
              <a:lnSpc>
                <a:spcPts val="2850"/>
              </a:lnSpc>
              <a:buNone/>
            </a:pPr>
            <a:r>
              <a:rPr lang="ru-RU" sz="2000" b="1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Награды </a:t>
            </a:r>
            <a:endParaRPr lang="en-US" sz="2000" b="1" dirty="0"/>
          </a:p>
        </p:txBody>
      </p:sp>
      <p:sp>
        <p:nvSpPr>
          <p:cNvPr id="15" name="Text 0">
            <a:extLst>
              <a:ext uri="{FF2B5EF4-FFF2-40B4-BE49-F238E27FC236}">
                <a16:creationId xmlns:a16="http://schemas.microsoft.com/office/drawing/2014/main" id="{4A87F2D4-15A3-4868-B760-CED4009C73F9}"/>
              </a:ext>
            </a:extLst>
          </p:cNvPr>
          <p:cNvSpPr/>
          <p:nvPr/>
        </p:nvSpPr>
        <p:spPr>
          <a:xfrm>
            <a:off x="623649" y="651455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dirty="0"/>
              <a:t>Северная гвоздика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ru-RU" sz="4450" dirty="0"/>
              <a:t> </a:t>
            </a:r>
            <a:endParaRPr lang="en-US" sz="4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6362" y="695094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3600" b="1" dirty="0">
                <a:latin typeface="Lora" pitchFamily="2" charset="-52"/>
              </a:rPr>
              <a:t>Актуальность</a:t>
            </a:r>
            <a:r>
              <a:rPr lang="ru-RU" sz="3600" dirty="0">
                <a:latin typeface="Lora" pitchFamily="2" charset="-52"/>
              </a:rPr>
              <a:t>, </a:t>
            </a:r>
            <a:r>
              <a:rPr lang="ru-RU" sz="3600" b="1" dirty="0">
                <a:latin typeface="Lora" pitchFamily="2" charset="-52"/>
              </a:rPr>
              <a:t>востребованность, соц. значимость</a:t>
            </a:r>
            <a:endParaRPr lang="en-US" sz="3600" b="1" dirty="0">
              <a:latin typeface="Lora" pitchFamily="2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A852C2-C1B8-4BF0-B342-6B9416603D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56" t="10069" r="21177"/>
          <a:stretch/>
        </p:blipFill>
        <p:spPr>
          <a:xfrm>
            <a:off x="5099124" y="1403873"/>
            <a:ext cx="7961355" cy="657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52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6362" y="695094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-</a:t>
            </a:r>
            <a:r>
              <a:rPr lang="ru-RU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Уникальность и оригинальность практики работы</a:t>
            </a:r>
            <a:endParaRPr lang="en-US" sz="3600" b="1" dirty="0">
              <a:solidFill>
                <a:srgbClr val="000000"/>
              </a:solidFill>
              <a:effectLst/>
              <a:latin typeface="Lora" pitchFamily="2" charset="-52"/>
              <a:ea typeface="Times New Roman" panose="02020603050405020304" pitchFamily="18" charset="0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-</a:t>
            </a:r>
            <a:r>
              <a:rPr lang="ru-RU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Результативность практики работы</a:t>
            </a:r>
            <a:endParaRPr lang="en-US" sz="3600" b="1" dirty="0">
              <a:solidFill>
                <a:srgbClr val="000000"/>
              </a:solidFill>
              <a:effectLst/>
              <a:latin typeface="Lora" pitchFamily="2" charset="-52"/>
              <a:ea typeface="Times New Roman" panose="02020603050405020304" pitchFamily="18" charset="0"/>
            </a:endParaRPr>
          </a:p>
          <a:p>
            <a:pPr marL="0" indent="0" algn="l">
              <a:lnSpc>
                <a:spcPts val="5550"/>
              </a:lnSpc>
              <a:buNone/>
            </a:pPr>
            <a:r>
              <a:rPr lang="en-US" sz="3600" b="1" dirty="0">
                <a:effectLst/>
                <a:latin typeface="Lora" pitchFamily="2" charset="-52"/>
                <a:ea typeface="Times New Roman" panose="02020603050405020304" pitchFamily="18" charset="0"/>
              </a:rPr>
              <a:t>-</a:t>
            </a:r>
            <a:r>
              <a:rPr lang="ru-RU" sz="3600" b="1" dirty="0">
                <a:effectLst/>
                <a:latin typeface="Lora" pitchFamily="2" charset="-52"/>
                <a:ea typeface="Times New Roman" panose="02020603050405020304" pitchFamily="18" charset="0"/>
              </a:rPr>
              <a:t>Стратегия развития</a:t>
            </a:r>
            <a:r>
              <a:rPr lang="ru-RU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 деятельности дома культуры на последующие 5 лет, включая проектную деятельность, в виде презентации</a:t>
            </a:r>
            <a:endParaRPr lang="en-US" sz="3600" b="1" dirty="0">
              <a:solidFill>
                <a:srgbClr val="000000"/>
              </a:solidFill>
              <a:effectLst/>
              <a:latin typeface="Lora" pitchFamily="2" charset="-52"/>
              <a:ea typeface="Times New Roman" panose="02020603050405020304" pitchFamily="18" charset="0"/>
            </a:endParaRPr>
          </a:p>
          <a:p>
            <a:pPr>
              <a:lnSpc>
                <a:spcPts val="5550"/>
              </a:lnSpc>
            </a:pPr>
            <a:r>
              <a:rPr lang="en-US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-</a:t>
            </a:r>
            <a:r>
              <a:rPr lang="ru-RU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Подробное описание пл</a:t>
            </a:r>
            <a:r>
              <a:rPr lang="ru-RU" sz="3600" b="1" dirty="0">
                <a:effectLst/>
                <a:latin typeface="Lora" pitchFamily="2" charset="-52"/>
                <a:ea typeface="Times New Roman" panose="02020603050405020304" pitchFamily="18" charset="0"/>
              </a:rPr>
              <a:t>ана по развитию </a:t>
            </a:r>
            <a:r>
              <a:rPr lang="ru-RU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деятельности дома культуры, реализации которой будет способствовать субсидия, показатели </a:t>
            </a:r>
            <a:r>
              <a:rPr lang="ru-RU" sz="3600" b="1" dirty="0">
                <a:effectLst/>
                <a:latin typeface="Lora" pitchFamily="2" charset="-52"/>
                <a:ea typeface="Times New Roman" panose="02020603050405020304" pitchFamily="18" charset="0"/>
              </a:rPr>
              <a:t>эффективности</a:t>
            </a:r>
            <a:r>
              <a:rPr lang="ru-RU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 деятельности.</a:t>
            </a:r>
            <a:r>
              <a:rPr lang="en-US" sz="3600" b="1" dirty="0">
                <a:solidFill>
                  <a:srgbClr val="000000"/>
                </a:solidFill>
                <a:effectLst/>
                <a:latin typeface="Lora" pitchFamily="2" charset="-52"/>
                <a:ea typeface="Times New Roman" panose="02020603050405020304" pitchFamily="18" charset="0"/>
              </a:rPr>
              <a:t>-</a:t>
            </a:r>
          </a:p>
          <a:p>
            <a:pPr>
              <a:lnSpc>
                <a:spcPts val="5550"/>
              </a:lnSpc>
            </a:pPr>
            <a:r>
              <a:rPr lang="en-US" sz="3600" b="1" dirty="0">
                <a:solidFill>
                  <a:srgbClr val="000000"/>
                </a:solidFill>
                <a:latin typeface="Lora" pitchFamily="2" charset="-52"/>
                <a:ea typeface="Calibri" panose="020F0502020204030204" pitchFamily="34" charset="0"/>
              </a:rPr>
              <a:t>-</a:t>
            </a:r>
            <a:r>
              <a:rPr lang="ru-RU" sz="3600" b="1" dirty="0">
                <a:solidFill>
                  <a:srgbClr val="000000"/>
                </a:solidFill>
                <a:latin typeface="Lora" pitchFamily="2" charset="-52"/>
                <a:ea typeface="Calibri" panose="020F0502020204030204" pitchFamily="34" charset="0"/>
              </a:rPr>
              <a:t>Дорожная карта </a:t>
            </a:r>
            <a:endParaRPr lang="ru-RU" sz="3600" b="1" dirty="0">
              <a:effectLst/>
              <a:latin typeface="Lora" pitchFamily="2" charset="-52"/>
              <a:ea typeface="Calibri" panose="020F0502020204030204" pitchFamily="34" charset="0"/>
            </a:endParaRPr>
          </a:p>
          <a:p>
            <a:pPr marL="0" indent="0" algn="l">
              <a:lnSpc>
                <a:spcPts val="5550"/>
              </a:lnSpc>
              <a:buNone/>
            </a:pPr>
            <a:endParaRPr lang="en-US" sz="3600" b="1" dirty="0">
              <a:solidFill>
                <a:srgbClr val="000000"/>
              </a:solidFill>
              <a:effectLst/>
              <a:latin typeface="Lora" pitchFamily="2" charset="-52"/>
              <a:ea typeface="Times New Roman" panose="02020603050405020304" pitchFamily="18" charset="0"/>
            </a:endParaRPr>
          </a:p>
          <a:p>
            <a:pPr marL="0" indent="0" algn="l">
              <a:lnSpc>
                <a:spcPts val="5550"/>
              </a:lnSpc>
              <a:buNone/>
            </a:pPr>
            <a:endParaRPr lang="en-US" sz="3600" b="1" dirty="0">
              <a:latin typeface="Lora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25761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C2F900-1221-4608-BFF0-068ACAFDD1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853" t="10208" r="9926"/>
          <a:stretch/>
        </p:blipFill>
        <p:spPr>
          <a:xfrm>
            <a:off x="839096" y="129091"/>
            <a:ext cx="9818885" cy="77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92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288</Words>
  <Application>Microsoft Office PowerPoint</Application>
  <PresentationFormat>Произвольный</PresentationFormat>
  <Paragraphs>62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Lora</vt:lpstr>
      <vt:lpstr>Alice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Lena</dc:creator>
  <cp:lastModifiedBy>Lena</cp:lastModifiedBy>
  <cp:revision>12</cp:revision>
  <dcterms:created xsi:type="dcterms:W3CDTF">2025-12-05T05:55:42Z</dcterms:created>
  <dcterms:modified xsi:type="dcterms:W3CDTF">2025-12-05T07:46:19Z</dcterms:modified>
</cp:coreProperties>
</file>